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8"/>
  </p:notesMasterIdLst>
  <p:handoutMasterIdLst>
    <p:handoutMasterId r:id="rId129"/>
  </p:handoutMasterIdLst>
  <p:sldIdLst>
    <p:sldId id="256" r:id="rId2"/>
    <p:sldId id="431" r:id="rId3"/>
    <p:sldId id="707" r:id="rId4"/>
    <p:sldId id="788" r:id="rId5"/>
    <p:sldId id="545" r:id="rId6"/>
    <p:sldId id="708" r:id="rId7"/>
    <p:sldId id="709" r:id="rId8"/>
    <p:sldId id="710" r:id="rId9"/>
    <p:sldId id="711" r:id="rId10"/>
    <p:sldId id="712" r:id="rId11"/>
    <p:sldId id="713" r:id="rId12"/>
    <p:sldId id="714" r:id="rId13"/>
    <p:sldId id="715" r:id="rId14"/>
    <p:sldId id="717" r:id="rId15"/>
    <p:sldId id="716" r:id="rId16"/>
    <p:sldId id="718" r:id="rId17"/>
    <p:sldId id="789" r:id="rId18"/>
    <p:sldId id="720" r:id="rId19"/>
    <p:sldId id="729" r:id="rId20"/>
    <p:sldId id="730" r:id="rId21"/>
    <p:sldId id="719" r:id="rId22"/>
    <p:sldId id="721" r:id="rId23"/>
    <p:sldId id="722" r:id="rId24"/>
    <p:sldId id="723" r:id="rId25"/>
    <p:sldId id="724" r:id="rId26"/>
    <p:sldId id="727" r:id="rId27"/>
    <p:sldId id="728" r:id="rId28"/>
    <p:sldId id="725" r:id="rId29"/>
    <p:sldId id="731" r:id="rId30"/>
    <p:sldId id="735" r:id="rId31"/>
    <p:sldId id="732" r:id="rId32"/>
    <p:sldId id="733" r:id="rId33"/>
    <p:sldId id="790" r:id="rId34"/>
    <p:sldId id="631" r:id="rId35"/>
    <p:sldId id="736" r:id="rId36"/>
    <p:sldId id="737" r:id="rId37"/>
    <p:sldId id="753" r:id="rId38"/>
    <p:sldId id="624" r:id="rId39"/>
    <p:sldId id="738" r:id="rId40"/>
    <p:sldId id="739" r:id="rId41"/>
    <p:sldId id="741" r:id="rId42"/>
    <p:sldId id="742" r:id="rId43"/>
    <p:sldId id="643" r:id="rId44"/>
    <p:sldId id="747" r:id="rId45"/>
    <p:sldId id="743" r:id="rId46"/>
    <p:sldId id="745" r:id="rId47"/>
    <p:sldId id="746" r:id="rId48"/>
    <p:sldId id="645" r:id="rId49"/>
    <p:sldId id="749" r:id="rId50"/>
    <p:sldId id="750" r:id="rId51"/>
    <p:sldId id="748" r:id="rId52"/>
    <p:sldId id="754" r:id="rId53"/>
    <p:sldId id="755" r:id="rId54"/>
    <p:sldId id="756" r:id="rId55"/>
    <p:sldId id="757" r:id="rId56"/>
    <p:sldId id="649" r:id="rId57"/>
    <p:sldId id="650" r:id="rId58"/>
    <p:sldId id="651" r:id="rId59"/>
    <p:sldId id="652" r:id="rId60"/>
    <p:sldId id="653" r:id="rId61"/>
    <p:sldId id="654" r:id="rId62"/>
    <p:sldId id="655" r:id="rId63"/>
    <p:sldId id="656" r:id="rId64"/>
    <p:sldId id="657" r:id="rId65"/>
    <p:sldId id="658" r:id="rId66"/>
    <p:sldId id="659" r:id="rId67"/>
    <p:sldId id="660" r:id="rId68"/>
    <p:sldId id="661" r:id="rId69"/>
    <p:sldId id="662" r:id="rId70"/>
    <p:sldId id="663" r:id="rId71"/>
    <p:sldId id="664" r:id="rId72"/>
    <p:sldId id="665" r:id="rId73"/>
    <p:sldId id="666" r:id="rId74"/>
    <p:sldId id="667" r:id="rId75"/>
    <p:sldId id="668" r:id="rId76"/>
    <p:sldId id="669" r:id="rId77"/>
    <p:sldId id="670" r:id="rId78"/>
    <p:sldId id="671" r:id="rId79"/>
    <p:sldId id="672" r:id="rId80"/>
    <p:sldId id="673" r:id="rId81"/>
    <p:sldId id="674" r:id="rId82"/>
    <p:sldId id="675" r:id="rId83"/>
    <p:sldId id="676" r:id="rId84"/>
    <p:sldId id="677" r:id="rId85"/>
    <p:sldId id="678" r:id="rId86"/>
    <p:sldId id="679" r:id="rId87"/>
    <p:sldId id="680" r:id="rId88"/>
    <p:sldId id="681" r:id="rId89"/>
    <p:sldId id="682" r:id="rId90"/>
    <p:sldId id="683" r:id="rId91"/>
    <p:sldId id="684" r:id="rId92"/>
    <p:sldId id="685" r:id="rId93"/>
    <p:sldId id="686" r:id="rId94"/>
    <p:sldId id="687" r:id="rId95"/>
    <p:sldId id="688" r:id="rId96"/>
    <p:sldId id="791" r:id="rId97"/>
    <p:sldId id="758" r:id="rId98"/>
    <p:sldId id="764" r:id="rId99"/>
    <p:sldId id="759" r:id="rId100"/>
    <p:sldId id="792" r:id="rId101"/>
    <p:sldId id="763" r:id="rId102"/>
    <p:sldId id="793" r:id="rId103"/>
    <p:sldId id="765" r:id="rId104"/>
    <p:sldId id="766" r:id="rId105"/>
    <p:sldId id="767" r:id="rId106"/>
    <p:sldId id="768" r:id="rId107"/>
    <p:sldId id="769" r:id="rId108"/>
    <p:sldId id="770" r:id="rId109"/>
    <p:sldId id="771" r:id="rId110"/>
    <p:sldId id="772" r:id="rId111"/>
    <p:sldId id="773" r:id="rId112"/>
    <p:sldId id="794" r:id="rId113"/>
    <p:sldId id="775" r:id="rId114"/>
    <p:sldId id="776" r:id="rId115"/>
    <p:sldId id="777" r:id="rId116"/>
    <p:sldId id="778" r:id="rId117"/>
    <p:sldId id="779" r:id="rId118"/>
    <p:sldId id="780" r:id="rId119"/>
    <p:sldId id="781" r:id="rId120"/>
    <p:sldId id="782" r:id="rId121"/>
    <p:sldId id="783" r:id="rId122"/>
    <p:sldId id="784" r:id="rId123"/>
    <p:sldId id="785" r:id="rId124"/>
    <p:sldId id="786" r:id="rId125"/>
    <p:sldId id="787" r:id="rId126"/>
    <p:sldId id="795" r:id="rId127"/>
  </p:sldIdLst>
  <p:sldSz cx="9144000" cy="6858000" type="screen4x3"/>
  <p:notesSz cx="7315200" cy="96012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5B17CCC-18FC-054B-9476-25007078A7C5}">
          <p14:sldIdLst>
            <p14:sldId id="256"/>
            <p14:sldId id="431"/>
            <p14:sldId id="707"/>
          </p14:sldIdLst>
        </p14:section>
        <p14:section name="Recap" id="{01AD856B-B237-624C-832B-112AD1BB1088}">
          <p14:sldIdLst>
            <p14:sldId id="788"/>
            <p14:sldId id="545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7"/>
            <p14:sldId id="716"/>
            <p14:sldId id="718"/>
          </p14:sldIdLst>
        </p14:section>
        <p14:section name="Parameters" id="{2842D478-842E-7C42-B516-2841C674D8DD}">
          <p14:sldIdLst>
            <p14:sldId id="789"/>
            <p14:sldId id="720"/>
            <p14:sldId id="729"/>
            <p14:sldId id="730"/>
            <p14:sldId id="719"/>
            <p14:sldId id="721"/>
            <p14:sldId id="722"/>
            <p14:sldId id="723"/>
            <p14:sldId id="724"/>
            <p14:sldId id="727"/>
            <p14:sldId id="728"/>
            <p14:sldId id="725"/>
            <p14:sldId id="731"/>
            <p14:sldId id="735"/>
            <p14:sldId id="732"/>
            <p14:sldId id="733"/>
          </p14:sldIdLst>
        </p14:section>
        <p14:section name="Return" id="{71D606AF-CF42-3D4C-96E7-AE8EA77D27FC}">
          <p14:sldIdLst>
            <p14:sldId id="790"/>
            <p14:sldId id="631"/>
            <p14:sldId id="736"/>
            <p14:sldId id="737"/>
            <p14:sldId id="753"/>
            <p14:sldId id="624"/>
            <p14:sldId id="738"/>
            <p14:sldId id="739"/>
            <p14:sldId id="741"/>
            <p14:sldId id="742"/>
            <p14:sldId id="643"/>
            <p14:sldId id="747"/>
            <p14:sldId id="743"/>
            <p14:sldId id="745"/>
            <p14:sldId id="746"/>
            <p14:sldId id="645"/>
            <p14:sldId id="749"/>
            <p14:sldId id="750"/>
            <p14:sldId id="748"/>
            <p14:sldId id="754"/>
            <p14:sldId id="755"/>
            <p14:sldId id="756"/>
            <p14:sldId id="757"/>
          </p14:sldIdLst>
        </p14:section>
        <p14:section name="Factorial" id="{9B7520C1-CB35-6E44-8DA0-F2023AD6AB36}">
          <p14:sldIdLst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</p14:sldIdLst>
        </p14:section>
        <p14:section name="Random Numbers" id="{2E16CCF7-282B-5C48-BDF0-C493801AC028}">
          <p14:sldIdLst>
            <p14:sldId id="791"/>
            <p14:sldId id="758"/>
            <p14:sldId id="764"/>
            <p14:sldId id="759"/>
          </p14:sldIdLst>
        </p14:section>
        <p14:section name="Text Processing" id="{1369A987-C39C-284F-AEB9-6A6B68E328A2}">
          <p14:sldIdLst>
            <p14:sldId id="792"/>
            <p14:sldId id="763"/>
          </p14:sldIdLst>
        </p14:section>
        <p14:section name="Char" id="{7110982D-1262-C349-8E92-0FC13244E90D}">
          <p14:sldIdLst>
            <p14:sldId id="793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</p14:sldIdLst>
        </p14:section>
        <p14:section name="Strings" id="{946007D6-5633-1C4F-8F4A-4E6D0ABECA00}">
          <p14:sldIdLst>
            <p14:sldId id="79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9300"/>
    <a:srgbClr val="8C1515"/>
    <a:srgbClr val="DDDDDD"/>
    <a:srgbClr val="008000"/>
    <a:srgbClr val="F8F8F8"/>
    <a:srgbClr val="FF9999"/>
    <a:srgbClr val="FFFFC0"/>
    <a:srgbClr val="FFFF8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41" autoAdjust="0"/>
    <p:restoredTop sz="90197" autoAdjust="0"/>
  </p:normalViewPr>
  <p:slideViewPr>
    <p:cSldViewPr>
      <p:cViewPr>
        <p:scale>
          <a:sx n="134" d="100"/>
          <a:sy n="134" d="100"/>
        </p:scale>
        <p:origin x="2680" y="1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notesMaster" Target="notesMasters/notesMaster1.xml"/><Relationship Id="rId12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presProps" Target="presProps.xml"/><Relationship Id="rId131" Type="http://schemas.openxmlformats.org/officeDocument/2006/relationships/viewProps" Target="viewProps.xml"/><Relationship Id="rId132" Type="http://schemas.openxmlformats.org/officeDocument/2006/relationships/theme" Target="theme/theme1.xml"/><Relationship Id="rId13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97488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6341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19150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drawBox</a:t>
            </a:r>
            <a:r>
              <a:rPr lang="en-US" dirty="0" smtClean="0"/>
              <a:t> takes the size of the</a:t>
            </a:r>
            <a:r>
              <a:rPr lang="en-US" baseline="0" dirty="0" smtClean="0"/>
              <a:t> box to draw, and draws an asterisk box to the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05835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3630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6178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also pass variable values as parameters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83745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Let’s dive more in depth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8025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4839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292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this specific case</a:t>
            </a:r>
            <a:r>
              <a:rPr lang="mr-IN" baseline="0" dirty="0" smtClean="0"/>
              <a:t>…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22866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1202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45233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4837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8943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6514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47685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change the parameter names inside </a:t>
            </a:r>
            <a:r>
              <a:rPr lang="en-US" baseline="0" dirty="0" err="1" smtClean="0"/>
              <a:t>drawBox</a:t>
            </a:r>
            <a:r>
              <a:rPr lang="en-US" baseline="0" dirty="0" smtClean="0"/>
              <a:t> to anything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2008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62402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8307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Void meant nothing was</a:t>
            </a:r>
            <a:r>
              <a:rPr lang="en-US" baseline="0" dirty="0" smtClean="0"/>
              <a:t> returned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96360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how</a:t>
            </a:r>
            <a:r>
              <a:rPr lang="en-US" baseline="0" dirty="0" smtClean="0"/>
              <a:t> do we use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24057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OAE </a:t>
            </a:r>
            <a:r>
              <a:rPr lang="en-US" dirty="0" smtClean="0"/>
              <a:t>for Midterm</a:t>
            </a:r>
          </a:p>
          <a:p>
            <a:r>
              <a:rPr lang="en-US" dirty="0" smtClean="0"/>
              <a:t>Style</a:t>
            </a:r>
            <a:r>
              <a:rPr lang="en-US" baseline="0" dirty="0" smtClean="0"/>
              <a:t> guide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71932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set a variable equal to a method, this tells Java to save</a:t>
            </a:r>
            <a:r>
              <a:rPr lang="en-US" baseline="0" dirty="0" smtClean="0"/>
              <a:t> the return value in that variable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595434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set a variable equal to a method, this tells Java to save</a:t>
            </a:r>
            <a:r>
              <a:rPr lang="en-US" baseline="0" dirty="0" smtClean="0"/>
              <a:t> the return value in that variable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73124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Let’s dive more in depth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38108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910399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97580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Doesn’t return the centimeters variable </a:t>
            </a:r>
            <a:r>
              <a:rPr lang="mr-IN" baseline="0" dirty="0" smtClean="0"/>
              <a:t>–</a:t>
            </a:r>
            <a:r>
              <a:rPr lang="en-US" baseline="0" dirty="0" smtClean="0"/>
              <a:t> returns its </a:t>
            </a:r>
            <a:r>
              <a:rPr lang="en-US" i="1" baseline="0" dirty="0" smtClean="0"/>
              <a:t>value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0559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05997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Can also use the method directly as a value </a:t>
            </a:r>
            <a:r>
              <a:rPr lang="mr-IN" baseline="0" dirty="0" smtClean="0"/>
              <a:t>–</a:t>
            </a:r>
            <a:r>
              <a:rPr lang="en-US" baseline="0" dirty="0" smtClean="0"/>
              <a:t> just replace it with its return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343882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With more complex calculations, return lets you write code once to return various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981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3360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97157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Just like writing a line that is 700;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68580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No need for else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21558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Use expression evaluation like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16851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51473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this case</a:t>
            </a:r>
            <a:r>
              <a:rPr lang="mr-IN" baseline="0" dirty="0" smtClean="0"/>
              <a:t>…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875283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Replace method call with its return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10859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594077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82914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876271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Replace method call with its return value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5284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last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8489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OAE </a:t>
            </a:r>
            <a:r>
              <a:rPr lang="en-US" dirty="0" smtClean="0"/>
              <a:t>for Midterm</a:t>
            </a:r>
          </a:p>
          <a:p>
            <a:r>
              <a:rPr lang="en-US" dirty="0" smtClean="0"/>
              <a:t>Style</a:t>
            </a:r>
            <a:r>
              <a:rPr lang="en-US" baseline="0" dirty="0" smtClean="0"/>
              <a:t> guide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95172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most common</a:t>
            </a:r>
            <a:r>
              <a:rPr lang="en-US" baseline="0" dirty="0" smtClean="0"/>
              <a:t>.  But you can generate other things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435022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95813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93588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Surrounded by single quotes</a:t>
            </a:r>
          </a:p>
          <a:p>
            <a:r>
              <a:rPr lang="en-US" smtClean="0"/>
              <a:t>Can’t</a:t>
            </a:r>
            <a:r>
              <a:rPr lang="en-US" baseline="0" smtClean="0"/>
              <a:t> </a:t>
            </a:r>
            <a:r>
              <a:rPr lang="en-US" baseline="0" dirty="0" smtClean="0"/>
              <a:t>get char from user </a:t>
            </a:r>
            <a:r>
              <a:rPr lang="mr-IN" baseline="0" dirty="0" smtClean="0"/>
              <a:t>–</a:t>
            </a:r>
            <a:r>
              <a:rPr lang="en-US" baseline="0" dirty="0" smtClean="0"/>
              <a:t> but can get string, which we’ll see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77791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37536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all</a:t>
            </a:r>
            <a:r>
              <a:rPr lang="en-US" baseline="0" dirty="0" smtClean="0"/>
              <a:t> integer operators we have learned about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1937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</a:t>
            </a:r>
            <a:r>
              <a:rPr lang="en-US" baseline="0" dirty="0" smtClean="0"/>
              <a:t> every number corresponds to a char</a:t>
            </a:r>
            <a:r>
              <a:rPr lang="mr-IN" baseline="0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22295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Sometimes we know what we’re doing, and we want it as a char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Another way: type casting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097912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Casting just like in a play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Casts</a:t>
            </a:r>
            <a:r>
              <a:rPr lang="en-US" baseline="0" dirty="0" smtClean="0"/>
              <a:t> just the first term it sees!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Also some Character methods, but they look weird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1222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a method finishes it “returns” back to the caller</a:t>
            </a:r>
          </a:p>
          <a:p>
            <a:r>
              <a:rPr lang="en-US" dirty="0" smtClean="0"/>
              <a:t>Return and parameters can be used independently or 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92490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3291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935487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18955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52449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char ‘A’ is different</a:t>
            </a:r>
            <a:r>
              <a:rPr lang="en-US" baseline="0" dirty="0" smtClean="0"/>
              <a:t> from string “A”!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17252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have to name them these, just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71472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new string on the right, putting</a:t>
            </a:r>
            <a:r>
              <a:rPr lang="en-US" baseline="0" dirty="0" smtClean="0"/>
              <a:t> it in variable on the left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46402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0778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example we have already seen is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6362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2366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set a variable equal to a method, this tells Java to save</a:t>
            </a:r>
            <a:r>
              <a:rPr lang="en-US" baseline="0" dirty="0" smtClean="0"/>
              <a:t> the return value in that variable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9780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>
                <a:latin typeface="Calibri" charset="0"/>
              </a:rPr>
              <a:t>This document is copyright (C) Stanford Computer Science and Marty Stepp, licensed under Creative Commons Attribution 2.5 License.  All rights reserved.</a:t>
            </a:r>
            <a:br>
              <a:rPr lang="en-US" altLang="x-none" sz="800">
                <a:latin typeface="Calibri" charset="0"/>
              </a:rPr>
            </a:br>
            <a:r>
              <a:rPr lang="en-US" altLang="x-none" sz="800">
                <a:latin typeface="Calibri" charset="0"/>
              </a:rPr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0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9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96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3972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7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0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30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87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1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 userDrawn="1"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/>
              <a:t>CS 106A, Lecture 8</a:t>
            </a:r>
            <a:br>
              <a:rPr lang="en-US" altLang="x-none" dirty="0"/>
            </a:br>
            <a:r>
              <a:rPr lang="en-US" altLang="x-none" sz="3400" dirty="0" smtClean="0"/>
              <a:t>Characters and Strings</a:t>
            </a:r>
            <a:endParaRPr lang="en-US" altLang="x-none" sz="3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 smtClean="0"/>
              <a:t>Java Ch. 8.1-8.4</a:t>
            </a:r>
            <a:endParaRPr lang="en-US" altLang="x-none" sz="15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= Toasters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2928938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668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25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Parameters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Return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Random </a:t>
            </a: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Numbers</a:t>
            </a:r>
          </a:p>
          <a:p>
            <a:r>
              <a:rPr lang="en-US" altLang="x-none" sz="3600" dirty="0" smtClean="0"/>
              <a:t>Text Processing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Characters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Strings</a:t>
            </a:r>
            <a:endParaRPr lang="en-US" altLang="x-none" sz="3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01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Processing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14600"/>
            <a:ext cx="18288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629179"/>
            <a:ext cx="18288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4600"/>
            <a:ext cx="18288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876799"/>
            <a:ext cx="1819782" cy="133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5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Parameters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Return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Random </a:t>
            </a: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Numbers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Text Processing</a:t>
            </a:r>
          </a:p>
          <a:p>
            <a:pPr lvl="1"/>
            <a:r>
              <a:rPr lang="en-US" altLang="x-none" sz="3400" dirty="0" smtClean="0"/>
              <a:t>Characters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Strings</a:t>
            </a:r>
            <a:endParaRPr lang="en-US" altLang="x-none" sz="3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38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A 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200" dirty="0" smtClean="0"/>
              <a:t> is a variable type that represents a single character or “glyph”.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letterA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plus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'+'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zero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'0'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space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 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newLine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'\n'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tab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'\t'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singleQuote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'\''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backSlash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'\\'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36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Under the hood, Java represents each 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200" dirty="0" smtClean="0"/>
              <a:t> as an </a:t>
            </a:r>
            <a:r>
              <a:rPr lang="en-US" sz="3200" i="1" dirty="0" smtClean="0"/>
              <a:t>integer</a:t>
            </a:r>
            <a:r>
              <a:rPr lang="en-US" sz="3200" dirty="0" smtClean="0"/>
              <a:t> (its “ASCII value”). 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smtClean="0"/>
              <a:t>Uppercase letters are sequentially numbered</a:t>
            </a:r>
          </a:p>
          <a:p>
            <a:r>
              <a:rPr lang="en-US" sz="3200" dirty="0" smtClean="0"/>
              <a:t>Lowercase letters are sequentially numbered</a:t>
            </a:r>
          </a:p>
          <a:p>
            <a:r>
              <a:rPr lang="en-US" sz="3200" dirty="0" smtClean="0"/>
              <a:t>Digits are sequentially numbered</a:t>
            </a:r>
            <a:endParaRPr lang="en-US" sz="3200" dirty="0"/>
          </a:p>
          <a:p>
            <a:pPr marL="0" indent="0">
              <a:buNone/>
            </a:pPr>
            <a:endParaRPr lang="en-US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uppercaseA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	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Actually 65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lowercaseA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Actually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97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zeroDigit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'0'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Actually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48</a:t>
            </a:r>
            <a:endParaRPr lang="en-US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34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 Math!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Under the hood, Java represents each 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200" dirty="0" smtClean="0"/>
              <a:t> as an </a:t>
            </a:r>
            <a:r>
              <a:rPr lang="en-US" sz="3200" i="1" dirty="0" smtClean="0"/>
              <a:t>integer</a:t>
            </a:r>
            <a:r>
              <a:rPr lang="en-US" sz="3200" dirty="0" smtClean="0"/>
              <a:t> (its “ASCII value”), which we can take advantage of.</a:t>
            </a:r>
            <a:endParaRPr lang="en-US" sz="3200" dirty="0"/>
          </a:p>
          <a:p>
            <a:pPr marL="0" indent="0">
              <a:buNone/>
            </a:pPr>
            <a:endParaRPr lang="en-US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areEqual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	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</a:t>
            </a:r>
          </a:p>
          <a:p>
            <a:pPr marL="0" indent="0">
              <a:buNone/>
            </a:pP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earlierLetter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'f'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'c'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uppercaseB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+ 1;</a:t>
            </a:r>
          </a:p>
          <a:p>
            <a:pPr marL="0" indent="0">
              <a:buNone/>
            </a:pP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diff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'c' - 'a'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		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2</a:t>
            </a:r>
          </a:p>
          <a:p>
            <a:pPr marL="0" indent="0">
              <a:buNone/>
            </a:pP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numLettersInAlphabet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'z'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+ 1;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or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numLettersInAlphabet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'Z'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+ 1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6084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 Math!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Under the hood, Java represents each 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200" dirty="0" smtClean="0"/>
              <a:t> as an </a:t>
            </a:r>
            <a:r>
              <a:rPr lang="en-US" sz="3200" i="1" dirty="0" smtClean="0"/>
              <a:t>integer</a:t>
            </a:r>
            <a:r>
              <a:rPr lang="en-US" sz="3200" dirty="0" smtClean="0"/>
              <a:t> (its “ASCII value”), which we can take advantage of.</a:t>
            </a:r>
            <a:endParaRPr lang="en-US" sz="3200" dirty="0"/>
          </a:p>
          <a:p>
            <a:pPr marL="0" indent="0">
              <a:buNone/>
            </a:pPr>
            <a:endParaRPr lang="en-US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prints out every character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&lt;=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'z'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6926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 Math!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Not every integer maps to a character.  So when you have an expression with 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dirty="0" err="1" smtClean="0"/>
              <a:t>s</a:t>
            </a:r>
            <a:r>
              <a:rPr lang="en-US" sz="3200" dirty="0" smtClean="0"/>
              <a:t> and 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200" dirty="0" smtClean="0"/>
              <a:t>s, Java picks 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dirty="0" smtClean="0"/>
              <a:t> as the </a:t>
            </a:r>
            <a:r>
              <a:rPr lang="en-US" sz="3200" i="1" dirty="0" smtClean="0"/>
              <a:t>most expressive type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+ 1		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evaluates to 66 (</a:t>
            </a:r>
            <a:r>
              <a:rPr lang="en-US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'c'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+ (2*5) 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1 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evaluates to 108</a:t>
            </a:r>
          </a:p>
          <a:p>
            <a:pPr marL="0" indent="0">
              <a:buNone/>
            </a:pPr>
            <a:endParaRPr lang="en-US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100" dirty="0" smtClean="0"/>
              <a:t>We can make it a char by putting it in a char variable.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uppercaseB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</a:t>
            </a:r>
            <a:r>
              <a:rPr lang="en-US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+ 1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or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uppercaseB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= 66;</a:t>
            </a:r>
          </a:p>
          <a:p>
            <a:pPr marL="0" indent="0">
              <a:buNone/>
            </a:pPr>
            <a:endParaRPr lang="en-US" sz="3100" dirty="0"/>
          </a:p>
          <a:p>
            <a:pPr marL="0" indent="0">
              <a:buNone/>
            </a:pPr>
            <a:endParaRPr lang="en-US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5296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Type-casting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If we want to force Java to treat an expression as a particular type, we can </a:t>
            </a:r>
            <a:r>
              <a:rPr lang="en-US" sz="3200" i="1" dirty="0" smtClean="0"/>
              <a:t>cast it</a:t>
            </a:r>
            <a:r>
              <a:rPr lang="en-US" sz="3200" dirty="0"/>
              <a:t> </a:t>
            </a:r>
            <a:r>
              <a:rPr lang="en-US" sz="3200" dirty="0" smtClean="0"/>
              <a:t>to that type.</a:t>
            </a:r>
            <a:endParaRPr lang="en-US" sz="3200" dirty="0"/>
          </a:p>
          <a:p>
            <a:pPr marL="0" indent="0">
              <a:buNone/>
            </a:pP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+ 1		   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evaluates to 66 (</a:t>
            </a:r>
            <a:r>
              <a:rPr lang="en-US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)(</a:t>
            </a:r>
            <a:r>
              <a:rPr lang="en-US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</a:t>
            </a:r>
            <a:r>
              <a:rPr lang="en-US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1)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evaluates to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'B' (char)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/ 2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	   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evaluates to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0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)1 / 2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evaluates to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0.5 (double)</a:t>
            </a: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1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/ (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)2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   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evaluates to 0.5 (double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6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There are some helpful built-in Java methods to manipulate 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200" dirty="0" smtClean="0"/>
              <a:t>s.</a:t>
            </a:r>
            <a:endParaRPr lang="en-US" sz="3200" dirty="0"/>
          </a:p>
          <a:p>
            <a:pPr marL="0" indent="0">
              <a:buNone/>
            </a:pPr>
            <a:endParaRPr lang="en-US" sz="21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lowercaseA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uppercaseA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Character.toUpperCase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lowercaseA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1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 plus = </a:t>
            </a:r>
            <a:r>
              <a:rPr lang="en-US" sz="21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'+'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Character.isLetter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(plus)) {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58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= Toasters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2928938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668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89695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6534150" y="307659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8523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Methods</a:t>
            </a:r>
            <a:endParaRPr lang="en-US" dirty="0"/>
          </a:p>
        </p:txBody>
      </p:sp>
      <p:graphicFrame>
        <p:nvGraphicFramePr>
          <p:cNvPr id="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677115"/>
              </p:ext>
            </p:extLst>
          </p:nvPr>
        </p:nvGraphicFramePr>
        <p:xfrm>
          <a:off x="76200" y="1371600"/>
          <a:ext cx="8953500" cy="3921444"/>
        </p:xfrm>
        <a:graphic>
          <a:graphicData uri="http://schemas.openxmlformats.org/drawingml/2006/table">
            <a:tbl>
              <a:tblPr/>
              <a:tblGrid>
                <a:gridCol w="3581400"/>
                <a:gridCol w="5372100"/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Character.isDigit(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true if </a:t>
                      </a: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'0'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'9'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Character.isLetter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true if </a:t>
                      </a: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or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Character.isLetterOrDigit</a:t>
                      </a:r>
                      <a:r>
                        <a:rPr kumimoji="0" lang="en-US" altLang="x-non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6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true if </a:t>
                      </a:r>
                      <a:r>
                        <a:rPr kumimoji="0" lang="en-US" altLang="x-none" sz="18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 or '0'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'9' 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Character.isLowerCase(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true if </a:t>
                      </a:r>
                      <a:r>
                        <a:rPr kumimoji="0" lang="en-US" altLang="x-none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Character.isUpperCase(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true if </a:t>
                      </a:r>
                      <a:r>
                        <a:rPr kumimoji="0" lang="en-US" altLang="x-none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Character.isWhitespace(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true if </a:t>
                      </a:r>
                      <a:r>
                        <a:rPr kumimoji="0" lang="en-US" altLang="x-none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a space, tab, new line, etc.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Character.toLowerCase(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lowercase equivalent of a letter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Character.toUpperCase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uppercase equivalent of a letter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79680" y="5410200"/>
            <a:ext cx="41846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Remember: these </a:t>
            </a:r>
            <a:r>
              <a:rPr lang="en-US" sz="2600" b="1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return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the new char, they cannot modify the parameter!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80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Remember to always save the return value of Character methods!</a:t>
            </a:r>
            <a:endParaRPr lang="en-US" sz="3200" dirty="0"/>
          </a:p>
          <a:p>
            <a:pPr marL="0" indent="0">
              <a:buNone/>
            </a:pPr>
            <a:endParaRPr lang="en-US" sz="21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lowercaseA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Character.toUpperCase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lowercaseA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Does nothing!</a:t>
            </a:r>
          </a:p>
          <a:p>
            <a:pPr marL="0" indent="0">
              <a:buNone/>
            </a:pP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lowercaseA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);			  </a:t>
            </a: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prints ’a’!</a:t>
            </a:r>
            <a:endParaRPr lang="en-US" sz="22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Parameters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Return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Random </a:t>
            </a: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Numbers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Text Processing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Characters</a:t>
            </a:r>
          </a:p>
          <a:p>
            <a:pPr lvl="1"/>
            <a:r>
              <a:rPr lang="en-US" altLang="x-none" sz="3400" dirty="0" smtClean="0"/>
              <a:t>Strings</a:t>
            </a:r>
            <a:endParaRPr lang="en-US" altLang="x-none" sz="3400" dirty="0" smtClean="0"/>
          </a:p>
        </p:txBody>
      </p:sp>
    </p:spTree>
    <p:extLst>
      <p:ext uri="{BB962C8B-B14F-4D97-AF65-F5344CB8AC3E}">
        <p14:creationId xmlns:p14="http://schemas.microsoft.com/office/powerpoint/2010/main" val="445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Strings</a:t>
            </a:r>
            <a:endParaRPr lang="en-US" altLang="x-none" dirty="0"/>
          </a:p>
        </p:txBody>
      </p:sp>
      <p:sp>
        <p:nvSpPr>
          <p:cNvPr id="126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sz="3000" dirty="0" smtClean="0"/>
              <a:t>A </a:t>
            </a:r>
            <a:r>
              <a:rPr lang="en-US" altLang="x-none" sz="3000" b="1" dirty="0" smtClean="0"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x-none" sz="3000" dirty="0" smtClean="0"/>
              <a:t> is a variable type representing sequences of characters.</a:t>
            </a:r>
          </a:p>
          <a:p>
            <a:pPr marL="0" indent="0">
              <a:buNone/>
            </a:pPr>
            <a:endParaRPr lang="en-US" altLang="x-none" sz="3000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smtClean="0">
                <a:latin typeface="Consolas" charset="0"/>
              </a:rPr>
              <a:t>String </a:t>
            </a:r>
            <a:r>
              <a:rPr lang="en-US" altLang="x-none" dirty="0">
                <a:latin typeface="Consolas" charset="0"/>
              </a:rPr>
              <a:t>text = "Hi </a:t>
            </a:r>
            <a:r>
              <a:rPr lang="en-US" altLang="x-none" dirty="0" smtClean="0">
                <a:latin typeface="Consolas" charset="0"/>
              </a:rPr>
              <a:t>parents!";</a:t>
            </a: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/>
            <a:r>
              <a:rPr lang="en-US" altLang="x-none" dirty="0" smtClean="0"/>
              <a:t>Each character is assigned an </a:t>
            </a:r>
            <a:r>
              <a:rPr lang="en-US" altLang="x-none" i="1" dirty="0" smtClean="0"/>
              <a:t>index</a:t>
            </a:r>
            <a:r>
              <a:rPr lang="en-US" altLang="x-none" dirty="0" smtClean="0"/>
              <a:t>, going from 0 to length-1</a:t>
            </a:r>
          </a:p>
          <a:p>
            <a:pPr lvl="1"/>
            <a:r>
              <a:rPr lang="en-US" altLang="x-none" dirty="0" smtClean="0"/>
              <a:t>There is a </a:t>
            </a:r>
            <a:r>
              <a:rPr lang="en-US" altLang="x-none" b="1" dirty="0" smtClean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x-none" dirty="0" smtClean="0"/>
              <a:t> at each index</a:t>
            </a:r>
            <a:endParaRPr lang="en-US" altLang="x-none" dirty="0"/>
          </a:p>
          <a:p>
            <a:pPr>
              <a:buFontTx/>
              <a:buNone/>
            </a:pPr>
            <a:endParaRPr lang="en-US" altLang="x-none" dirty="0"/>
          </a:p>
        </p:txBody>
      </p:sp>
      <p:graphicFrame>
        <p:nvGraphicFramePr>
          <p:cNvPr id="1266751" name="Group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317798"/>
              </p:ext>
            </p:extLst>
          </p:nvPr>
        </p:nvGraphicFramePr>
        <p:xfrm>
          <a:off x="152400" y="3352800"/>
          <a:ext cx="8534403" cy="830263"/>
        </p:xfrm>
        <a:graphic>
          <a:graphicData uri="http://schemas.openxmlformats.org/drawingml/2006/table">
            <a:tbl>
              <a:tblPr/>
              <a:tblGrid>
                <a:gridCol w="1389819"/>
                <a:gridCol w="650618"/>
                <a:gridCol w="650618"/>
                <a:gridCol w="649092"/>
                <a:gridCol w="649091"/>
                <a:gridCol w="649092"/>
                <a:gridCol w="650618"/>
                <a:gridCol w="649091"/>
                <a:gridCol w="649091"/>
                <a:gridCol w="649091"/>
                <a:gridCol w="649091"/>
                <a:gridCol w="649091"/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10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character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'i'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 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'p'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'n'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's'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'!'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68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"Hello, world!"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String empty = </a:t>
            </a:r>
            <a:r>
              <a:rPr lang="en-US" altLang="x-none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""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>
              <a:buFontTx/>
              <a:buNone/>
            </a:pPr>
            <a:endParaRPr lang="en-US" altLang="x-none" dirty="0"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altLang="x-none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Read in text from the user</a:t>
            </a:r>
          </a:p>
          <a:p>
            <a:pPr>
              <a:buFontTx/>
              <a:buNone/>
            </a:pP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String name =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x-none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"What is your name? "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>
              <a:buFontTx/>
              <a:buNone/>
            </a:pPr>
            <a:endParaRPr lang="en-US" altLang="x-none" dirty="0"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altLang="x-none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x-none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String concatenation (using “+”)</a:t>
            </a:r>
            <a:endParaRPr lang="en-US" altLang="x-none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message = 2 + </a:t>
            </a:r>
            <a:r>
              <a:rPr lang="en-US" altLang="x-none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cool "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+ 2 + </a:t>
            </a:r>
            <a:r>
              <a:rPr lang="en-US" altLang="x-none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handle"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x = 2;</a:t>
            </a:r>
          </a:p>
          <a:p>
            <a:pPr>
              <a:buFontTx/>
              <a:buNone/>
            </a:pP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x-none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"x has the value "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+ x);</a:t>
            </a:r>
            <a:endParaRPr lang="en-US" altLang="x-none" dirty="0"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endParaRPr lang="en-US" altLang="x-none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2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"Hello, world!"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endParaRPr lang="en-US" altLang="x-none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altLang="x-none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Length</a:t>
            </a:r>
          </a:p>
          <a:p>
            <a:pPr>
              <a:buFontTx/>
              <a:buNone/>
            </a:pPr>
            <a:r>
              <a:rPr lang="en-US" altLang="x-none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x-none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strLength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();		</a:t>
            </a:r>
            <a:r>
              <a:rPr lang="en-US" altLang="x-none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13</a:t>
            </a:r>
          </a:p>
          <a:p>
            <a:pPr>
              <a:buFontTx/>
              <a:buNone/>
            </a:pPr>
            <a:endParaRPr lang="en-US" altLang="x-none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buNone/>
            </a:pPr>
            <a:r>
              <a:rPr lang="en-US" altLang="x-none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x-none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Access individual characters</a:t>
            </a:r>
            <a:endParaRPr lang="en-US" altLang="x-none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altLang="x-none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x-none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firstLetter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(0);</a:t>
            </a:r>
          </a:p>
          <a:p>
            <a:pPr>
              <a:buFontTx/>
              <a:buNone/>
            </a:pPr>
            <a:r>
              <a:rPr lang="en-US" altLang="x-none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x-none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lastLetter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strLength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altLang="x-none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1);</a:t>
            </a:r>
          </a:p>
          <a:p>
            <a:pPr>
              <a:buFontTx/>
              <a:buNone/>
            </a:pPr>
            <a:r>
              <a:rPr lang="en-US" altLang="x-none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x-none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badTimes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strLength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altLang="x-none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ERROR</a:t>
            </a:r>
            <a:endParaRPr lang="en-US" altLang="x-none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String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5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Substrings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A </a:t>
            </a:r>
            <a:r>
              <a:rPr lang="en-US" sz="3200" i="1" dirty="0" smtClean="0"/>
              <a:t>substring</a:t>
            </a:r>
            <a:r>
              <a:rPr lang="en-US" sz="3200" dirty="0" smtClean="0"/>
              <a:t> is a subset of a string.</a:t>
            </a:r>
            <a:endParaRPr lang="en-US" sz="3200" dirty="0"/>
          </a:p>
          <a:p>
            <a:pPr marL="0" indent="0">
              <a:buNone/>
            </a:pPr>
            <a:endParaRPr lang="en-US" sz="21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"Hello, world!"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String hello =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str.substring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(0, 5);	</a:t>
            </a:r>
            <a:endParaRPr lang="en-US" altLang="x-none" sz="20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7" name="Group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583662"/>
              </p:ext>
            </p:extLst>
          </p:nvPr>
        </p:nvGraphicFramePr>
        <p:xfrm>
          <a:off x="152399" y="4114800"/>
          <a:ext cx="8839193" cy="830263"/>
        </p:xfrm>
        <a:graphic>
          <a:graphicData uri="http://schemas.openxmlformats.org/drawingml/2006/table">
            <a:tbl>
              <a:tblPr/>
              <a:tblGrid>
                <a:gridCol w="681167"/>
                <a:gridCol w="681167"/>
                <a:gridCol w="679570"/>
                <a:gridCol w="679569"/>
                <a:gridCol w="679570"/>
                <a:gridCol w="681167"/>
                <a:gridCol w="679569"/>
                <a:gridCol w="679569"/>
                <a:gridCol w="679569"/>
                <a:gridCol w="679569"/>
                <a:gridCol w="679569"/>
                <a:gridCol w="679569"/>
                <a:gridCol w="679569"/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10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11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12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','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 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'w'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'd'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'!'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00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Substrings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A </a:t>
            </a:r>
            <a:r>
              <a:rPr lang="en-US" sz="3200" i="1" dirty="0" smtClean="0"/>
              <a:t>substring</a:t>
            </a:r>
            <a:r>
              <a:rPr lang="en-US" sz="3200" dirty="0" smtClean="0"/>
              <a:t> is a subset of a string.</a:t>
            </a:r>
            <a:endParaRPr lang="en-US" sz="3200" dirty="0"/>
          </a:p>
          <a:p>
            <a:pPr marL="0" indent="0">
              <a:buNone/>
            </a:pPr>
            <a:endParaRPr lang="en-US" sz="21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"Hello, world!"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worldExlm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str.substring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(7, 13);</a:t>
            </a:r>
            <a:endParaRPr lang="en-US" altLang="x-none" dirty="0"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7" name="Group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08191"/>
              </p:ext>
            </p:extLst>
          </p:nvPr>
        </p:nvGraphicFramePr>
        <p:xfrm>
          <a:off x="152399" y="4114800"/>
          <a:ext cx="8839193" cy="830263"/>
        </p:xfrm>
        <a:graphic>
          <a:graphicData uri="http://schemas.openxmlformats.org/drawingml/2006/table">
            <a:tbl>
              <a:tblPr/>
              <a:tblGrid>
                <a:gridCol w="681167"/>
                <a:gridCol w="681167"/>
                <a:gridCol w="679570"/>
                <a:gridCol w="679569"/>
                <a:gridCol w="679570"/>
                <a:gridCol w="681167"/>
                <a:gridCol w="679569"/>
                <a:gridCol w="679569"/>
                <a:gridCol w="679569"/>
                <a:gridCol w="679569"/>
                <a:gridCol w="679569"/>
                <a:gridCol w="679569"/>
                <a:gridCol w="679569"/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10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11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12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','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 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'w'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'd'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'!'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80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Substrings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A </a:t>
            </a:r>
            <a:r>
              <a:rPr lang="en-US" sz="3200" i="1" dirty="0" smtClean="0"/>
              <a:t>substring</a:t>
            </a:r>
            <a:r>
              <a:rPr lang="en-US" sz="3200" dirty="0" smtClean="0"/>
              <a:t> is a subset of a string.</a:t>
            </a:r>
            <a:endParaRPr lang="en-US" sz="3200" dirty="0"/>
          </a:p>
          <a:p>
            <a:pPr marL="0" indent="0">
              <a:buNone/>
            </a:pPr>
            <a:endParaRPr lang="en-US" sz="21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"Hello, world!"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worldExlm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str.substring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(7); </a:t>
            </a:r>
            <a:r>
              <a:rPr lang="en-US" altLang="x-none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to end</a:t>
            </a:r>
            <a:endParaRPr lang="en-US" altLang="x-none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7" name="Group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08191"/>
              </p:ext>
            </p:extLst>
          </p:nvPr>
        </p:nvGraphicFramePr>
        <p:xfrm>
          <a:off x="152399" y="4114800"/>
          <a:ext cx="8839193" cy="830263"/>
        </p:xfrm>
        <a:graphic>
          <a:graphicData uri="http://schemas.openxmlformats.org/drawingml/2006/table">
            <a:tbl>
              <a:tblPr/>
              <a:tblGrid>
                <a:gridCol w="681167"/>
                <a:gridCol w="681167"/>
                <a:gridCol w="679570"/>
                <a:gridCol w="679569"/>
                <a:gridCol w="679570"/>
                <a:gridCol w="681167"/>
                <a:gridCol w="679569"/>
                <a:gridCol w="679569"/>
                <a:gridCol w="679569"/>
                <a:gridCol w="679569"/>
                <a:gridCol w="679569"/>
                <a:gridCol w="679569"/>
                <a:gridCol w="679569"/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10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11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12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','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 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'w'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'd'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'!'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9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Methods</a:t>
            </a:r>
            <a:endParaRPr lang="en-US" dirty="0"/>
          </a:p>
        </p:txBody>
      </p:sp>
      <p:graphicFrame>
        <p:nvGraphicFramePr>
          <p:cNvPr id="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19086"/>
              </p:ext>
            </p:extLst>
          </p:nvPr>
        </p:nvGraphicFramePr>
        <p:xfrm>
          <a:off x="152400" y="1449388"/>
          <a:ext cx="8845550" cy="3168014"/>
        </p:xfrm>
        <a:graphic>
          <a:graphicData uri="http://schemas.openxmlformats.org/drawingml/2006/table">
            <a:tbl>
              <a:tblPr/>
              <a:tblGrid>
                <a:gridCol w="3702050"/>
                <a:gridCol w="5143500"/>
              </a:tblGrid>
              <a:tr h="358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 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6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  <a:r>
                        <a:rPr kumimoji="0" lang="en-US" altLang="x-none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.length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number of characters in this string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6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  <a:r>
                        <a:rPr kumimoji="0" lang="en-US" altLang="x-none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.charAt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index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 at the given index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1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.indexOf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 where the start of the given string appears in this string (-1 if not found)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.substring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index1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index2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or  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.substring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index1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the characters in this string from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(inclusive) to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(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exclusive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); if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omitted, 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goes until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.toLowerCase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 new string with all lowercase letters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.toUpperCase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 new string with all uppercase letters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2400" y="5029200"/>
            <a:ext cx="88392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 smtClean="0"/>
              <a:t>These methods are called using </a:t>
            </a:r>
            <a:r>
              <a:rPr lang="en-US" altLang="x-none" b="1" dirty="0" smtClean="0"/>
              <a:t>dot notation:</a:t>
            </a:r>
          </a:p>
          <a:p>
            <a:pPr lvl="1">
              <a:buFontTx/>
              <a:buNone/>
            </a:pPr>
            <a:endParaRPr lang="en-US" altLang="x-none" sz="900" dirty="0" smtClean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 smtClean="0">
                <a:latin typeface="Consolas" charset="0"/>
              </a:rPr>
              <a:t>String </a:t>
            </a:r>
            <a:r>
              <a:rPr lang="en-US" altLang="x-none" dirty="0" err="1" smtClean="0">
                <a:latin typeface="Consolas" charset="0"/>
              </a:rPr>
              <a:t>className</a:t>
            </a:r>
            <a:r>
              <a:rPr lang="en-US" altLang="x-none" dirty="0" smtClean="0">
                <a:latin typeface="Consolas" charset="0"/>
              </a:rPr>
              <a:t> = "CS 106A yay!";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 err="1" smtClean="0">
                <a:latin typeface="Consolas" charset="0"/>
              </a:rPr>
              <a:t>println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b="1" dirty="0" err="1" smtClean="0">
                <a:latin typeface="Consolas" charset="0"/>
              </a:rPr>
              <a:t>className.length</a:t>
            </a:r>
            <a:r>
              <a:rPr lang="en-US" altLang="x-none" b="1" dirty="0" smtClean="0">
                <a:latin typeface="Consolas" charset="0"/>
              </a:rPr>
              <a:t>()</a:t>
            </a:r>
            <a:r>
              <a:rPr lang="en-US" altLang="x-none" dirty="0" smtClean="0">
                <a:latin typeface="Consolas" charset="0"/>
              </a:rPr>
              <a:t>);   </a:t>
            </a:r>
            <a:r>
              <a:rPr lang="en-US" altLang="x-none" dirty="0" smtClean="0">
                <a:solidFill>
                  <a:srgbClr val="008000"/>
                </a:solidFill>
                <a:latin typeface="Consolas" charset="0"/>
              </a:rPr>
              <a:t>// 12</a:t>
            </a:r>
            <a:endParaRPr lang="en-US" altLang="x-none" dirty="0">
              <a:solidFill>
                <a:srgbClr val="008000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2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readInt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500" dirty="0" err="1" smtClean="0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5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”Your guess? "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5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 are Immutable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Once you create a String, its contents </a:t>
            </a:r>
            <a:r>
              <a:rPr lang="en-US" sz="2800" b="1" dirty="0" smtClean="0"/>
              <a:t>cannot be changed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r>
              <a:rPr lang="en-US" altLang="x-none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Cannot change individual chars in the string</a:t>
            </a:r>
            <a:endParaRPr lang="en-US" dirty="0" smtClean="0"/>
          </a:p>
          <a:p>
            <a:pPr>
              <a:buFontTx/>
              <a:buNone/>
            </a:pP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String typo = </a:t>
            </a:r>
            <a:r>
              <a:rPr lang="en-US" altLang="x-none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"Hello, </a:t>
            </a:r>
            <a:r>
              <a:rPr lang="en-US" altLang="x-none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warld</a:t>
            </a:r>
            <a:r>
              <a:rPr lang="en-US" altLang="x-none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!”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endParaRPr lang="en-US" altLang="x-none" sz="8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To change a String, you must create a </a:t>
            </a:r>
            <a:r>
              <a:rPr lang="en-US" sz="2800" i="1" dirty="0" smtClean="0"/>
              <a:t>new</a:t>
            </a:r>
            <a:r>
              <a:rPr lang="en-US" sz="2800" dirty="0" smtClean="0"/>
              <a:t> String containing the value you want (e.g. using String methods).</a:t>
            </a:r>
          </a:p>
        </p:txBody>
      </p:sp>
    </p:spTree>
    <p:extLst>
      <p:ext uri="{BB962C8B-B14F-4D97-AF65-F5344CB8AC3E}">
        <p14:creationId xmlns:p14="http://schemas.microsoft.com/office/powerpoint/2010/main" val="38704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 are Immutable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className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cs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106a";</a:t>
            </a:r>
          </a:p>
          <a:p>
            <a:pPr marL="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className.toUpperCase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();	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does nothing!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className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className.toUpperCase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✔</a:t>
            </a:r>
          </a:p>
          <a:p>
            <a:pPr marL="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className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		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CS 106A</a:t>
            </a:r>
          </a:p>
        </p:txBody>
      </p:sp>
    </p:spTree>
    <p:extLst>
      <p:ext uri="{BB962C8B-B14F-4D97-AF65-F5344CB8AC3E}">
        <p14:creationId xmlns:p14="http://schemas.microsoft.com/office/powerpoint/2010/main" val="190445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String greeting = "Hello!”;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if (greeting == "Hello!") {	</a:t>
            </a: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Doesn’t work!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Instead: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String greeting = "Hello!”;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greeting</a:t>
            </a:r>
            <a:r>
              <a:rPr lang="en-US" b="1" dirty="0" err="1" smtClean="0">
                <a:solidFill>
                  <a:srgbClr val="FF9300"/>
                </a:solidFill>
                <a:latin typeface="Courier" charset="0"/>
                <a:ea typeface="Courier" charset="0"/>
                <a:cs typeface="Courier" charset="0"/>
              </a:rPr>
              <a:t>.equals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Hello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!")) {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...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1740" y="5984557"/>
            <a:ext cx="67405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i="1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Always</a:t>
            </a:r>
            <a:r>
              <a:rPr lang="en-US" sz="260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use .equals instead of == and !=</a:t>
            </a:r>
            <a:endParaRPr lang="en-US" sz="2600" i="1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99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Strings</a:t>
            </a:r>
            <a:endParaRPr lang="en-US" dirty="0"/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186131"/>
              </p:ext>
            </p:extLst>
          </p:nvPr>
        </p:nvGraphicFramePr>
        <p:xfrm>
          <a:off x="76200" y="1371600"/>
          <a:ext cx="8953500" cy="2691131"/>
        </p:xfrm>
        <a:graphic>
          <a:graphicData uri="http://schemas.openxmlformats.org/drawingml/2006/table">
            <a:tbl>
              <a:tblPr/>
              <a:tblGrid>
                <a:gridCol w="3467100"/>
                <a:gridCol w="5486400"/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s1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.equals(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whether two strings contain the same characters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s1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.equalsIgnoreCase(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whether two strings contain the same characters, ignoring upper vs. lower case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s1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.startsWith(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whether 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contains 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’s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characters at start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s1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.endsWith(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whether 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contains 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’s characters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at end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s1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.contains(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whether 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found within 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79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</a:t>
            </a:r>
            <a:r>
              <a:rPr lang="en-US" dirty="0"/>
              <a:t>O</a:t>
            </a:r>
            <a:r>
              <a:rPr lang="en-US" dirty="0" smtClean="0"/>
              <a:t>ver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A common String programming pattern is looping over the string and operating on each character.</a:t>
            </a:r>
            <a:endParaRPr lang="en-US" sz="28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"Hello!"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Do something with </a:t>
            </a:r>
            <a:r>
              <a:rPr lang="en-US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here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28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</a:t>
            </a:r>
            <a:r>
              <a:rPr lang="en-US" dirty="0"/>
              <a:t>O</a:t>
            </a:r>
            <a:r>
              <a:rPr lang="en-US" dirty="0" smtClean="0"/>
              <a:t>ver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A common String programming pattern is looping over the string and operating on each character.</a:t>
            </a:r>
            <a:endParaRPr lang="en-US" sz="28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Capitalizes each letter</a:t>
            </a:r>
            <a:endParaRPr lang="en-US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"Hello!"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newStr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""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newStr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+=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Character.toUpperCase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newStr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	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HELLO!</a:t>
            </a:r>
          </a:p>
        </p:txBody>
      </p:sp>
    </p:spTree>
    <p:extLst>
      <p:ext uri="{BB962C8B-B14F-4D97-AF65-F5344CB8AC3E}">
        <p14:creationId xmlns:p14="http://schemas.microsoft.com/office/powerpoint/2010/main" val="20079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Recap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/>
              <a:t>Recap</a:t>
            </a:r>
            <a:endParaRPr lang="en-US" altLang="x-none" sz="3600" dirty="0" smtClean="0"/>
          </a:p>
          <a:p>
            <a:pPr lvl="1"/>
            <a:r>
              <a:rPr lang="en-US" altLang="x-none" sz="3400" dirty="0" smtClean="0"/>
              <a:t>Parameters</a:t>
            </a:r>
          </a:p>
          <a:p>
            <a:pPr lvl="1"/>
            <a:r>
              <a:rPr lang="en-US" altLang="x-none" sz="3400" dirty="0" smtClean="0"/>
              <a:t>Return</a:t>
            </a:r>
          </a:p>
          <a:p>
            <a:r>
              <a:rPr lang="en-US" altLang="x-none" sz="3600" dirty="0" smtClean="0"/>
              <a:t>Random </a:t>
            </a:r>
            <a:r>
              <a:rPr lang="en-US" altLang="x-none" sz="3600" dirty="0" smtClean="0"/>
              <a:t>Numbers</a:t>
            </a:r>
          </a:p>
          <a:p>
            <a:r>
              <a:rPr lang="en-US" altLang="x-none" sz="3600" dirty="0" smtClean="0"/>
              <a:t>Text Processing</a:t>
            </a:r>
          </a:p>
          <a:p>
            <a:pPr lvl="1"/>
            <a:r>
              <a:rPr lang="en-US" altLang="x-none" sz="3400" dirty="0" smtClean="0"/>
              <a:t>Characters</a:t>
            </a:r>
          </a:p>
          <a:p>
            <a:pPr lvl="1"/>
            <a:r>
              <a:rPr lang="en-US" altLang="x-none" sz="3400" dirty="0" smtClean="0"/>
              <a:t>Strings</a:t>
            </a:r>
            <a:endParaRPr lang="en-US" altLang="x-none" sz="3400" b="1" dirty="0"/>
          </a:p>
          <a:p>
            <a:pPr marL="3175" indent="0">
              <a:buNone/>
            </a:pPr>
            <a:r>
              <a:rPr lang="en-US" altLang="x-none" sz="3600" b="1" dirty="0" smtClean="0"/>
              <a:t>Next time: </a:t>
            </a:r>
            <a:r>
              <a:rPr lang="en-US" altLang="x-none" sz="3600" dirty="0" smtClean="0"/>
              <a:t>problem-solving with Strings</a:t>
            </a:r>
            <a:endParaRPr lang="en-US" altLang="x-none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122049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readInt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500" dirty="0" err="1" smtClean="0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5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”Your guess? "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5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3597" y="1838079"/>
            <a:ext cx="41846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We give </a:t>
            </a:r>
            <a:r>
              <a:rPr lang="en-US" sz="2600" dirty="0" err="1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readInt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some information (the text to print to the user)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7800" y="1752600"/>
            <a:ext cx="21187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We call </a:t>
            </a:r>
            <a:r>
              <a:rPr lang="en-US" sz="2600" dirty="0" err="1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readInt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570357" y="2746024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5867400" y="3130741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6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readInt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500" dirty="0" err="1" smtClean="0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5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”Your guess? "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5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2209800"/>
            <a:ext cx="88392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When we include values in the parentheses of a method call, this means we are passing them as </a:t>
            </a:r>
            <a:r>
              <a:rPr lang="en-US" sz="2500" i="1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parameters</a:t>
            </a:r>
            <a:r>
              <a:rPr lang="en-US" sz="25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to this method.</a:t>
            </a:r>
            <a:endParaRPr lang="en-US" sz="25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3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readInt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500" dirty="0" err="1" smtClean="0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5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”Your guess? "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5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43664"/>
            <a:ext cx="4800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When </a:t>
            </a:r>
            <a:r>
              <a:rPr lang="en-US" sz="260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finished, </a:t>
            </a:r>
            <a:r>
              <a:rPr lang="en-US" sz="2600" dirty="0" err="1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readInt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gives us information back (the user’s number) and we put it in x.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Freeform 5"/>
          <p:cNvSpPr/>
          <p:nvPr/>
        </p:nvSpPr>
        <p:spPr>
          <a:xfrm rot="1598594">
            <a:off x="1528134" y="2862983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2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readInt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500" dirty="0" err="1" smtClean="0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5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”Your guess? "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5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2209800"/>
            <a:ext cx="883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When we set a variable equal to a method, this tells Java to save the return value of the method in that variable.</a:t>
            </a:r>
            <a:endParaRPr lang="en-US" sz="25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  <a:p>
            <a:pPr lvl="1"/>
            <a:r>
              <a:rPr lang="en-US" altLang="x-none" sz="3400" dirty="0" smtClean="0"/>
              <a:t>Parameters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Return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Random </a:t>
            </a: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Numbers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Text Processing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Characters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Strings</a:t>
            </a:r>
            <a:endParaRPr lang="en-US" altLang="x-none" sz="3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69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Parameters Example: </a:t>
            </a:r>
            <a:r>
              <a:rPr lang="en-US" sz="3800" dirty="0" err="1" smtClean="0"/>
              <a:t>drawBox</a:t>
            </a:r>
            <a:endParaRPr lang="en-US" sz="38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3276600"/>
            <a:ext cx="8763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width, 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height) {</a:t>
            </a:r>
          </a:p>
          <a:p>
            <a:pPr algn="l"/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use width and height variables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to draw a box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5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9000" y="1212088"/>
            <a:ext cx="41846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Tells Java this method needs two </a:t>
            </a:r>
            <a:r>
              <a:rPr lang="en-US" sz="2600" i="1" dirty="0" err="1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ints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in order to execute.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867400" y="2438078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Parameters Example: </a:t>
            </a:r>
            <a:r>
              <a:rPr lang="en-US" sz="3800" dirty="0" err="1" smtClean="0"/>
              <a:t>drawBox</a:t>
            </a:r>
            <a:endParaRPr lang="en-US" sz="38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3276600"/>
            <a:ext cx="8763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width, 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height) {</a:t>
            </a:r>
          </a:p>
          <a:p>
            <a:pPr algn="l"/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use width and height variables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to draw a box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5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7916" y="1210880"/>
            <a:ext cx="41846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Inside </a:t>
            </a:r>
            <a:r>
              <a:rPr lang="en-US" sz="2600" i="1" dirty="0" err="1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drawBox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, refer to the first parameter value as </a:t>
            </a:r>
            <a:r>
              <a:rPr lang="en-US" sz="2600" i="1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width</a:t>
            </a:r>
            <a:r>
              <a:rPr lang="mr-IN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…</a:t>
            </a:r>
            <a:endParaRPr lang="en-US" sz="2600" i="1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220236" y="2504750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0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Learning Goals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400" dirty="0" smtClean="0"/>
              <a:t>Be able to confidently write and call methods that use parameters and return values.</a:t>
            </a:r>
          </a:p>
          <a:p>
            <a:endParaRPr lang="en-US" altLang="x-none" sz="3400" dirty="0" smtClean="0"/>
          </a:p>
          <a:p>
            <a:r>
              <a:rPr lang="en-US" altLang="x-none" sz="3400" dirty="0" smtClean="0"/>
              <a:t>Be able to generate random values in your programs.</a:t>
            </a:r>
          </a:p>
          <a:p>
            <a:endParaRPr lang="en-US" altLang="x-none" sz="3400" dirty="0" smtClean="0"/>
          </a:p>
          <a:p>
            <a:r>
              <a:rPr lang="en-US" altLang="x-none" sz="3400" dirty="0" smtClean="0"/>
              <a:t>Be able to use and manipulate </a:t>
            </a:r>
            <a:r>
              <a:rPr lang="en-US" altLang="x-none" sz="3400" b="1" dirty="0" smtClean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x-none" sz="3400" dirty="0" smtClean="0"/>
              <a:t>s.</a:t>
            </a:r>
          </a:p>
          <a:p>
            <a:r>
              <a:rPr lang="en-US" altLang="x-none" sz="3400" dirty="0" smtClean="0"/>
              <a:t>Be able to write string algorithms that operate on each character. </a:t>
            </a:r>
            <a:endParaRPr lang="en-US" altLang="x-none" sz="3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75" y="1752600"/>
            <a:ext cx="1419225" cy="99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3733800"/>
            <a:ext cx="12954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6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Parameters Example: </a:t>
            </a:r>
            <a:r>
              <a:rPr lang="en-US" sz="3800" dirty="0" err="1" smtClean="0"/>
              <a:t>drawBox</a:t>
            </a:r>
            <a:endParaRPr lang="en-US" sz="38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3276600"/>
            <a:ext cx="8763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width, 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height) {</a:t>
            </a:r>
          </a:p>
          <a:p>
            <a:pPr algn="l"/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use width and height variables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to draw a box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5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8861" y="1590732"/>
            <a:ext cx="41846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…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and the second parameter value as </a:t>
            </a:r>
            <a:r>
              <a:rPr lang="en-US" sz="2600" i="1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height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.</a:t>
            </a:r>
            <a:endParaRPr lang="en-US" sz="2600" i="1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7463097" y="2495225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6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3352800"/>
            <a:ext cx="66527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6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5600" dirty="0" smtClean="0">
                <a:latin typeface="Courier" charset="0"/>
                <a:ea typeface="Courier" charset="0"/>
                <a:cs typeface="Courier" charset="0"/>
              </a:rPr>
              <a:t>(10, 4);</a:t>
            </a:r>
            <a:endParaRPr lang="en-US" sz="5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4400" y="1526802"/>
            <a:ext cx="41846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We give </a:t>
            </a:r>
            <a:r>
              <a:rPr lang="en-US" sz="2600" dirty="0" err="1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drawBox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some information (the size of the box we want)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729091"/>
            <a:ext cx="21187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We call </a:t>
            </a:r>
            <a:r>
              <a:rPr lang="en-US" sz="2600" dirty="0" err="1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drawBox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884557" y="2722515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5988203" y="2819464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2296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width =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"Width? "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30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height =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"Height? "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(width, height);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54243" y="3833487"/>
            <a:ext cx="41846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We give </a:t>
            </a:r>
            <a:r>
              <a:rPr lang="en-US" sz="2600" dirty="0" err="1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drawBox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some information (the size of the box we want)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08157" y="4035776"/>
            <a:ext cx="21187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We call </a:t>
            </a:r>
            <a:r>
              <a:rPr lang="en-US" sz="2600" dirty="0" err="1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drawBox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881110" y="4896498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886200" y="5179741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5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229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width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"Width? </a:t>
            </a:r>
            <a:r>
              <a:rPr lang="en-US" sz="30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r>
              <a:rPr lang="en-US" sz="30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b="1" i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7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height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"Height? </a:t>
            </a:r>
            <a:r>
              <a:rPr lang="en-US" sz="30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3000" b="1" i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  <a:p>
            <a:pPr algn="l"/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(width, height);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18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2296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width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"Width?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  <a:r>
              <a:rPr lang="en-US" sz="30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7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height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"Height?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30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  <a:p>
            <a:pPr algn="l"/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strike="sngStrike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width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strike="sngStrike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height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4953000"/>
            <a:ext cx="381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6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0" y="4914781"/>
            <a:ext cx="381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46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67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width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"Width?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  <a:r>
              <a:rPr lang="en-US" sz="30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7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height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"Height?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30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  <a:p>
            <a:pPr algn="l"/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5562600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159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.29167 -0.3074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3" y="-1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drawBox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29200" y="321567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  <p:sp>
        <p:nvSpPr>
          <p:cNvPr id="10" name="TextBox 9"/>
          <p:cNvSpPr txBox="1"/>
          <p:nvPr/>
        </p:nvSpPr>
        <p:spPr>
          <a:xfrm>
            <a:off x="6019800" y="32004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45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6938" y="1371600"/>
            <a:ext cx="248843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Second parameter to </a:t>
            </a:r>
            <a:r>
              <a:rPr lang="en-US" sz="2600" dirty="0" err="1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drawBox</a:t>
            </a:r>
            <a:endParaRPr lang="en-US" sz="2600" dirty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01068" y="1269853"/>
            <a:ext cx="21187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First parameter to </a:t>
            </a:r>
            <a:r>
              <a:rPr lang="en-US" sz="2600" dirty="0" err="1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drawBox</a:t>
            </a:r>
            <a:endParaRPr lang="en-US" sz="2600" dirty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029200" y="2491702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6286500" y="2710840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83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drawBox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500" y="6858000"/>
            <a:ext cx="8763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width, 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height) {</a:t>
            </a:r>
          </a:p>
          <a:p>
            <a:pPr algn="l"/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use width and height variables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to draw a box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5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200" y="321567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  <p:sp>
        <p:nvSpPr>
          <p:cNvPr id="10" name="TextBox 9"/>
          <p:cNvSpPr txBox="1"/>
          <p:nvPr/>
        </p:nvSpPr>
        <p:spPr>
          <a:xfrm>
            <a:off x="6019800" y="32004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980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9676 L 0 -0.6856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0394 L 0.02083 -0.25949 " pathEditMode="relative" ptsTypes="AA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0.01273 L 0.15417 -0.25717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1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4267200" y="1600200"/>
            <a:ext cx="1905000" cy="990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drawBox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2133600"/>
            <a:ext cx="8763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width, 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height) {</a:t>
            </a:r>
          </a:p>
          <a:p>
            <a:pPr algn="l"/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use width and height variables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to draw a box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5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600" y="14478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  <p:sp>
        <p:nvSpPr>
          <p:cNvPr id="8" name="TextBox 7"/>
          <p:cNvSpPr txBox="1"/>
          <p:nvPr/>
        </p:nvSpPr>
        <p:spPr>
          <a:xfrm>
            <a:off x="7391400" y="14478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4500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324600" y="1600200"/>
            <a:ext cx="1905000" cy="990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9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4267200" y="1600200"/>
            <a:ext cx="1905000" cy="990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drawBox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213360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width, 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height) {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(width);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// prints 7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(height);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// prints 4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5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600" y="14478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  <p:sp>
        <p:nvSpPr>
          <p:cNvPr id="8" name="TextBox 7"/>
          <p:cNvSpPr txBox="1"/>
          <p:nvPr/>
        </p:nvSpPr>
        <p:spPr>
          <a:xfrm>
            <a:off x="7391400" y="14478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4500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324600" y="1600200"/>
            <a:ext cx="1905000" cy="990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23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/>
              <a:t>Announcements</a:t>
            </a:r>
          </a:p>
          <a:p>
            <a:r>
              <a:rPr lang="en-US" altLang="x-none" sz="3600" dirty="0" smtClean="0"/>
              <a:t>Recap</a:t>
            </a:r>
          </a:p>
          <a:p>
            <a:pPr lvl="1"/>
            <a:r>
              <a:rPr lang="en-US" altLang="x-none" sz="3400" dirty="0" smtClean="0"/>
              <a:t>Parameters</a:t>
            </a:r>
          </a:p>
          <a:p>
            <a:pPr lvl="1"/>
            <a:r>
              <a:rPr lang="en-US" altLang="x-none" sz="3400" dirty="0" smtClean="0"/>
              <a:t>Return</a:t>
            </a:r>
          </a:p>
          <a:p>
            <a:r>
              <a:rPr lang="en-US" altLang="x-none" sz="3600" dirty="0" smtClean="0"/>
              <a:t>Random </a:t>
            </a:r>
            <a:r>
              <a:rPr lang="en-US" altLang="x-none" sz="3600" dirty="0" smtClean="0"/>
              <a:t>Numbers</a:t>
            </a:r>
          </a:p>
          <a:p>
            <a:r>
              <a:rPr lang="en-US" altLang="x-none" sz="3600" dirty="0" smtClean="0"/>
              <a:t>Text Processing</a:t>
            </a:r>
          </a:p>
          <a:p>
            <a:pPr lvl="1"/>
            <a:r>
              <a:rPr lang="en-US" altLang="x-none" sz="3400" dirty="0" smtClean="0"/>
              <a:t>Characters</a:t>
            </a:r>
          </a:p>
          <a:p>
            <a:pPr lvl="1"/>
            <a:r>
              <a:rPr lang="en-US" altLang="x-none" sz="3400" dirty="0" smtClean="0"/>
              <a:t>Strings</a:t>
            </a:r>
            <a:endParaRPr lang="en-US" altLang="x-none" sz="3400" dirty="0" smtClean="0"/>
          </a:p>
        </p:txBody>
      </p:sp>
    </p:spTree>
    <p:extLst>
      <p:ext uri="{BB962C8B-B14F-4D97-AF65-F5344CB8AC3E}">
        <p14:creationId xmlns:p14="http://schemas.microsoft.com/office/powerpoint/2010/main" val="119031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Parameter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5600" dirty="0" smtClean="0"/>
              <a:t>Parameter names do not affect program behavior.</a:t>
            </a: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98478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Names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2296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algn="l"/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width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"Width? </a:t>
            </a:r>
            <a:r>
              <a:rPr lang="en-US" sz="23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);		</a:t>
            </a:r>
            <a:r>
              <a:rPr lang="en-US" sz="2300" b="1" i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2300" b="1" i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height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"Height? </a:t>
            </a:r>
            <a:r>
              <a:rPr lang="en-US" sz="23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);	</a:t>
            </a:r>
            <a:r>
              <a:rPr lang="en-US" sz="2300" b="1" i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2300" b="1" i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(width, height);</a:t>
            </a:r>
          </a:p>
          <a:p>
            <a:pPr algn="l"/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width, </a:t>
            </a:r>
            <a:r>
              <a:rPr lang="en-US" sz="23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height) {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600200" y="4800600"/>
            <a:ext cx="2590800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un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  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width	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height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5384363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Courier" charset="0"/>
                <a:ea typeface="Courier" charset="0"/>
                <a:cs typeface="Courier" charset="0"/>
              </a:rPr>
              <a:t>7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971800" y="5396626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 smtClean="0">
                <a:latin typeface="Courier" charset="0"/>
                <a:ea typeface="Courier" charset="0"/>
                <a:cs typeface="Courier" charset="0"/>
              </a:rPr>
              <a:t>4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648200" y="4800600"/>
            <a:ext cx="2590800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  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width	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height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800600" y="5384363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Courier" charset="0"/>
                <a:ea typeface="Courier" charset="0"/>
                <a:cs typeface="Courier" charset="0"/>
              </a:rPr>
              <a:t>7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019800" y="5396626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 smtClean="0">
                <a:latin typeface="Courier" charset="0"/>
                <a:ea typeface="Courier" charset="0"/>
                <a:cs typeface="Courier" charset="0"/>
              </a:rPr>
              <a:t>4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35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Names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2296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algn="l"/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width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"Width? </a:t>
            </a:r>
            <a:r>
              <a:rPr lang="en-US" sz="23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);		</a:t>
            </a:r>
            <a:r>
              <a:rPr lang="en-US" sz="2300" b="1" i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2300" b="1" i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height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"Height? </a:t>
            </a:r>
            <a:r>
              <a:rPr lang="en-US" sz="23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);	</a:t>
            </a:r>
            <a:r>
              <a:rPr lang="en-US" sz="2300" b="1" i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2300" b="1" i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(width, height);</a:t>
            </a:r>
          </a:p>
          <a:p>
            <a:pPr algn="l"/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w, </a:t>
            </a:r>
            <a:r>
              <a:rPr lang="en-US" sz="23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h) {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600200" y="4800600"/>
            <a:ext cx="2590800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un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  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width	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height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5384363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Courier" charset="0"/>
                <a:ea typeface="Courier" charset="0"/>
                <a:cs typeface="Courier" charset="0"/>
              </a:rPr>
              <a:t>7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971800" y="5396626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 smtClean="0">
                <a:latin typeface="Courier" charset="0"/>
                <a:ea typeface="Courier" charset="0"/>
                <a:cs typeface="Courier" charset="0"/>
              </a:rPr>
              <a:t>4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648200" y="4800600"/>
            <a:ext cx="2590800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  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  w	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800600" y="5384363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Courier" charset="0"/>
                <a:ea typeface="Courier" charset="0"/>
                <a:cs typeface="Courier" charset="0"/>
              </a:rPr>
              <a:t>7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019800" y="5396626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 smtClean="0">
                <a:latin typeface="Courier" charset="0"/>
                <a:ea typeface="Courier" charset="0"/>
                <a:cs typeface="Courier" charset="0"/>
              </a:rPr>
              <a:t>4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87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Parameters</a:t>
            </a:r>
          </a:p>
          <a:p>
            <a:pPr lvl="1"/>
            <a:r>
              <a:rPr lang="en-US" altLang="x-none" sz="3400" dirty="0" smtClean="0"/>
              <a:t>Return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Random </a:t>
            </a: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Numbers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Text Processing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Characters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Strings</a:t>
            </a:r>
            <a:endParaRPr lang="en-US" altLang="x-none" sz="3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8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/>
              <a:t>Return Example: </a:t>
            </a:r>
            <a:r>
              <a:rPr lang="en-US" sz="4200" dirty="0" err="1" smtClean="0"/>
              <a:t>metersToCm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3276600"/>
            <a:ext cx="8763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6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600" dirty="0" err="1" smtClean="0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	...	</a:t>
            </a:r>
          </a:p>
          <a:p>
            <a:pPr algn="l"/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630047"/>
            <a:ext cx="44563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When this method finishes, it will return a </a:t>
            </a:r>
            <a:r>
              <a:rPr lang="en-US" sz="2600" i="1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double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.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286000" y="2522599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6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Return Example: </a:t>
            </a:r>
            <a:r>
              <a:rPr lang="en-US" sz="4200" dirty="0" err="1"/>
              <a:t>metersToCm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3276600"/>
            <a:ext cx="8763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6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600" dirty="0" err="1" smtClean="0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centimeters = meters * 100;</a:t>
            </a:r>
          </a:p>
          <a:p>
            <a:pPr algn="l"/>
            <a:r>
              <a:rPr lang="en-US" sz="2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6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centimeters;</a:t>
            </a:r>
          </a:p>
          <a:p>
            <a:pPr algn="l"/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2210" y="5334468"/>
            <a:ext cx="44563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Returns the </a:t>
            </a:r>
            <a:r>
              <a:rPr lang="en-US" sz="2600" i="1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value of 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expression (centimeters).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Freeform 6"/>
          <p:cNvSpPr/>
          <p:nvPr/>
        </p:nvSpPr>
        <p:spPr>
          <a:xfrm flipV="1">
            <a:off x="3200400" y="4645051"/>
            <a:ext cx="262318" cy="670367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3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/>
              <a:t>Return Example: </a:t>
            </a:r>
            <a:r>
              <a:rPr lang="en-US" sz="4200" dirty="0" err="1" smtClean="0"/>
              <a:t>metersToCm</a:t>
            </a:r>
            <a:endParaRPr lang="en-US" sz="42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t"/>
          <a:lstStyle/>
          <a:p>
            <a:pPr marL="0" indent="0">
              <a:buNone/>
            </a:pPr>
            <a:r>
              <a:rPr lang="en-US" sz="3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35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35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  <a:endParaRPr lang="en-US" sz="3500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double 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cm = </a:t>
            </a:r>
            <a:r>
              <a:rPr lang="en-US" sz="3500" dirty="0" err="1" smtClean="0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(10);</a:t>
            </a:r>
          </a:p>
          <a:p>
            <a:pPr marL="0" indent="0">
              <a:buNone/>
            </a:pP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74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/>
              <a:t>Return Example: </a:t>
            </a:r>
            <a:r>
              <a:rPr lang="en-US" sz="4200" dirty="0" err="1" smtClean="0"/>
              <a:t>metersToCm</a:t>
            </a:r>
            <a:endParaRPr lang="en-US" sz="42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t"/>
          <a:lstStyle/>
          <a:p>
            <a:pPr marL="0" indent="0">
              <a:buNone/>
            </a:pPr>
            <a:r>
              <a:rPr lang="en-US" sz="3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35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35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  <a:endParaRPr lang="en-US" sz="3500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double 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cm = </a:t>
            </a:r>
            <a:r>
              <a:rPr lang="en-US" sz="3500" dirty="0" err="1" smtClean="0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(10);</a:t>
            </a:r>
          </a:p>
          <a:p>
            <a:pPr marL="0" indent="0">
              <a:buNone/>
            </a:pP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6553" y="1917261"/>
            <a:ext cx="5791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Setting a variable </a:t>
            </a:r>
            <a:r>
              <a:rPr lang="en-US" sz="2600" i="1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equal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to a method means we save the method’s return value in that variable.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Freeform 5"/>
          <p:cNvSpPr/>
          <p:nvPr/>
        </p:nvSpPr>
        <p:spPr>
          <a:xfrm rot="1598594">
            <a:off x="3204535" y="3227056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Return Example: </a:t>
            </a:r>
            <a:r>
              <a:rPr lang="en-US" sz="4200" dirty="0" err="1"/>
              <a:t>metersToCm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i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400" b="1" i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b="1" i="1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cm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(meters);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(cm +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centimeters."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centimeters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 meters * 100;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centimeters;</a:t>
            </a: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98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Return Example: </a:t>
            </a:r>
            <a:r>
              <a:rPr lang="en-US" sz="4200" dirty="0" err="1"/>
              <a:t>metersToCm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400" b="1" i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b="1" i="1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cm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(meters);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(cm +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centimeters."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centimeters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 meters * 100;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centimeters;</a:t>
            </a: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6800" y="116205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36536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/>
              <a:t>Recap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Parameters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Return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Random </a:t>
            </a: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Numbers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Text Processing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Characters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Strings</a:t>
            </a:r>
            <a:endParaRPr lang="en-US" altLang="x-none" sz="3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92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Return Example: </a:t>
            </a:r>
            <a:r>
              <a:rPr lang="en-US" sz="4200" dirty="0" err="1"/>
              <a:t>metersToCm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i="1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cm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(meters);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(cm +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centimeters."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centimeters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 meters * 100;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centimeters;</a:t>
            </a: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6800" y="116205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  <p:sp>
        <p:nvSpPr>
          <p:cNvPr id="6" name="TextBox 5"/>
          <p:cNvSpPr txBox="1"/>
          <p:nvPr/>
        </p:nvSpPr>
        <p:spPr>
          <a:xfrm>
            <a:off x="6629400" y="37338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20982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Return Example: </a:t>
            </a:r>
            <a:r>
              <a:rPr lang="en-US" sz="4200" dirty="0" err="1"/>
              <a:t>metersToCm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endParaRPr lang="en-US" sz="2400" b="1" i="1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cm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(meters);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(cm +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centimeters."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centimeters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 meters * 100;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strike="sngStrike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centimeters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19400" y="5187285"/>
            <a:ext cx="15621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700</a:t>
            </a:r>
            <a:endParaRPr lang="en-US" sz="4500" dirty="0"/>
          </a:p>
        </p:txBody>
      </p:sp>
      <p:sp>
        <p:nvSpPr>
          <p:cNvPr id="5" name="TextBox 4"/>
          <p:cNvSpPr txBox="1"/>
          <p:nvPr/>
        </p:nvSpPr>
        <p:spPr>
          <a:xfrm>
            <a:off x="4876800" y="116205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  <p:sp>
        <p:nvSpPr>
          <p:cNvPr id="6" name="TextBox 5"/>
          <p:cNvSpPr txBox="1"/>
          <p:nvPr/>
        </p:nvSpPr>
        <p:spPr>
          <a:xfrm>
            <a:off x="6629400" y="37338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95933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14792 -0.4358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2166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Return Example: </a:t>
            </a:r>
            <a:r>
              <a:rPr lang="en-US" sz="4200" dirty="0" err="1"/>
              <a:t>metersToCm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endParaRPr lang="en-US" sz="2400" b="1" i="1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cm = </a:t>
            </a:r>
            <a:r>
              <a:rPr lang="en-US" sz="2400" strike="sngStrike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strike="sngStrike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(meters)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(cm +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centimeters."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52900" y="2209800"/>
            <a:ext cx="15621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700</a:t>
            </a:r>
            <a:endParaRPr lang="en-US" sz="4500" dirty="0"/>
          </a:p>
        </p:txBody>
      </p:sp>
      <p:sp>
        <p:nvSpPr>
          <p:cNvPr id="5" name="TextBox 4"/>
          <p:cNvSpPr txBox="1"/>
          <p:nvPr/>
        </p:nvSpPr>
        <p:spPr>
          <a:xfrm>
            <a:off x="4876800" y="116205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86585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Return Values and Expressions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(meters)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cm."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...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6800" y="116205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38974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Return Values and Expressions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strike="sngStrike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strike="sngStrike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(meters)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cm."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...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1400" y="2286000"/>
            <a:ext cx="15621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700</a:t>
            </a:r>
            <a:endParaRPr lang="en-US" sz="4500" dirty="0"/>
          </a:p>
        </p:txBody>
      </p:sp>
      <p:sp>
        <p:nvSpPr>
          <p:cNvPr id="6" name="TextBox 5"/>
          <p:cNvSpPr txBox="1"/>
          <p:nvPr/>
        </p:nvSpPr>
        <p:spPr>
          <a:xfrm>
            <a:off x="1771980" y="5256044"/>
            <a:ext cx="51809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You can use a method’s return </a:t>
            </a:r>
            <a:r>
              <a:rPr lang="en-US" sz="260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value </a:t>
            </a:r>
            <a:r>
              <a:rPr lang="en-US" sz="2600" i="1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directly in an expression</a:t>
            </a:r>
            <a:r>
              <a:rPr lang="en-US" sz="260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.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116205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56394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/>
              <a:t>Buggy Example!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endParaRPr lang="en-US" sz="2400" b="1" i="1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(meters);	</a:t>
            </a:r>
            <a:r>
              <a:rPr lang="en-US" sz="24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Does nothing!</a:t>
            </a: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76800" y="116205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65496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/>
              <a:t>Buggy Example!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endParaRPr lang="en-US" sz="2400" b="1" i="1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strike="sngStrike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strike="sngStrike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(meters);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Does nothing!</a:t>
            </a: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6800" y="1143000"/>
            <a:ext cx="457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  <p:sp>
        <p:nvSpPr>
          <p:cNvPr id="7" name="TextBox 6"/>
          <p:cNvSpPr txBox="1"/>
          <p:nvPr/>
        </p:nvSpPr>
        <p:spPr>
          <a:xfrm>
            <a:off x="2362200" y="2209800"/>
            <a:ext cx="15621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700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51310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20675" y="1223963"/>
            <a:ext cx="8524875" cy="504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private</a:t>
            </a:r>
            <a:r>
              <a:rPr lang="en-US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if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b="1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num2; </a:t>
            </a:r>
            <a:r>
              <a:rPr lang="en-US" b="1" dirty="0" smtClean="0">
                <a:solidFill>
                  <a:srgbClr val="00B050"/>
                </a:solidFill>
                <a:latin typeface="Courier New" charset="0"/>
              </a:rPr>
              <a:t>// here only if num1 &lt; num2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 smtClean="0"/>
              <a:t>Return Stops Method Execution</a:t>
            </a:r>
            <a:endParaRPr lang="en-US" sz="3900" dirty="0"/>
          </a:p>
        </p:txBody>
      </p:sp>
    </p:spTree>
    <p:extLst>
      <p:ext uri="{BB962C8B-B14F-4D97-AF65-F5344CB8AC3E}">
        <p14:creationId xmlns:p14="http://schemas.microsoft.com/office/powerpoint/2010/main" val="112008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Booleans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4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isEven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 number) {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number % 2 == 0;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5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Booleans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4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isEven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 number) {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number % 2 == 0;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81600" y="1133475"/>
            <a:ext cx="990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56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34746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5600" dirty="0" smtClean="0"/>
              <a:t>Parameters let you provide a method some information when you are calling it.</a:t>
            </a: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209499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Booleans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4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isEven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 number) {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400" b="1" strike="sngStrike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number % 2 == 0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81600" y="1133475"/>
            <a:ext cx="990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56</a:t>
            </a:r>
            <a:endParaRPr lang="en-US" sz="4500" dirty="0"/>
          </a:p>
        </p:txBody>
      </p:sp>
      <p:sp>
        <p:nvSpPr>
          <p:cNvPr id="6" name="TextBox 5"/>
          <p:cNvSpPr txBox="1"/>
          <p:nvPr/>
        </p:nvSpPr>
        <p:spPr>
          <a:xfrm>
            <a:off x="2971800" y="2209800"/>
            <a:ext cx="15621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41819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Booleans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4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isEven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 number) {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number % 2 == 0;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Example</a:t>
            </a:r>
            <a:endParaRPr lang="en-US" sz="24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latin typeface="Courier New" charset="0"/>
              </a:rPr>
              <a:t>run() {</a:t>
            </a:r>
            <a:br>
              <a:rPr lang="en-US" sz="2400" b="1" dirty="0" smtClean="0">
                <a:latin typeface="Courier New" charset="0"/>
              </a:rPr>
            </a:br>
            <a:r>
              <a:rPr lang="en-US" sz="2400" b="1" dirty="0" smtClean="0">
                <a:latin typeface="Courier New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if</a:t>
            </a:r>
            <a:r>
              <a:rPr lang="en-US" sz="2400" b="1" dirty="0" smtClean="0">
                <a:latin typeface="Courier New" charset="0"/>
              </a:rPr>
              <a:t> (</a:t>
            </a:r>
            <a:r>
              <a:rPr lang="en-US" sz="2400" b="1" dirty="0" err="1" smtClean="0">
                <a:latin typeface="Courier New" charset="0"/>
              </a:rPr>
              <a:t>isEven</a:t>
            </a:r>
            <a:r>
              <a:rPr lang="en-US" sz="2400" b="1" dirty="0" smtClean="0">
                <a:latin typeface="Courier New" charset="0"/>
              </a:rPr>
              <a:t>(2)) {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latin typeface="Courier New" charset="0"/>
              </a:rPr>
              <a:t>	</a:t>
            </a:r>
            <a:r>
              <a:rPr lang="en-US" sz="2400" b="1" dirty="0" smtClean="0">
                <a:latin typeface="Courier New" charset="0"/>
              </a:rPr>
              <a:t>	...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latin typeface="Courier New" charset="0"/>
              </a:rPr>
              <a:t>	</a:t>
            </a:r>
            <a:r>
              <a:rPr lang="en-US" sz="2400" b="1" dirty="0" smtClean="0">
                <a:latin typeface="Courier New" charset="0"/>
              </a:rPr>
              <a:t>}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 smtClean="0">
                <a:latin typeface="Courier New" charset="0"/>
              </a:rPr>
              <a:t>}</a:t>
            </a:r>
            <a:endParaRPr lang="en-US" sz="2400" b="1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63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Booleans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 % b == 0;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73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Booleans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 % b == 0;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3600" y="1143000"/>
            <a:ext cx="990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24</a:t>
            </a:r>
            <a:endParaRPr lang="en-US" sz="4500" dirty="0"/>
          </a:p>
        </p:txBody>
      </p:sp>
      <p:sp>
        <p:nvSpPr>
          <p:cNvPr id="6" name="TextBox 5"/>
          <p:cNvSpPr txBox="1"/>
          <p:nvPr/>
        </p:nvSpPr>
        <p:spPr>
          <a:xfrm>
            <a:off x="7543800" y="11430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9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5198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Booleans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return </a:t>
            </a:r>
            <a:r>
              <a:rPr lang="en-US" sz="2400" b="1" strike="sngStrike" dirty="0">
                <a:solidFill>
                  <a:schemeClr val="bg1">
                    <a:lumMod val="75000"/>
                  </a:schemeClr>
                </a:solidFill>
                <a:latin typeface="Courier New" charset="0"/>
              </a:rPr>
              <a:t>a % b == 0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3600" y="1143000"/>
            <a:ext cx="990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24</a:t>
            </a:r>
            <a:endParaRPr lang="en-US" sz="4500" dirty="0"/>
          </a:p>
        </p:txBody>
      </p:sp>
      <p:sp>
        <p:nvSpPr>
          <p:cNvPr id="6" name="TextBox 5"/>
          <p:cNvSpPr txBox="1"/>
          <p:nvPr/>
        </p:nvSpPr>
        <p:spPr>
          <a:xfrm>
            <a:off x="7543800" y="11430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9</a:t>
            </a:r>
            <a:endParaRPr lang="en-US" sz="4500" dirty="0"/>
          </a:p>
        </p:txBody>
      </p:sp>
      <p:sp>
        <p:nvSpPr>
          <p:cNvPr id="7" name="TextBox 6"/>
          <p:cNvSpPr txBox="1"/>
          <p:nvPr/>
        </p:nvSpPr>
        <p:spPr>
          <a:xfrm>
            <a:off x="2057400" y="2320296"/>
            <a:ext cx="1981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21305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Booleans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5706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return </a:t>
            </a:r>
            <a:r>
              <a:rPr lang="en-US" sz="2400" b="1" dirty="0">
                <a:latin typeface="Courier New" charset="0"/>
              </a:rPr>
              <a:t>a % b == 0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endParaRPr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endParaRPr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 smtClean="0">
                <a:solidFill>
                  <a:srgbClr val="00B050"/>
                </a:solidFill>
                <a:latin typeface="Courier New" charset="0"/>
              </a:rPr>
              <a:t>// Example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public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void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run() {</a:t>
            </a:r>
            <a:br>
              <a:rPr lang="en-US" sz="2400" b="1" dirty="0" smtClean="0">
                <a:solidFill>
                  <a:srgbClr val="000000"/>
                </a:solidFill>
                <a:latin typeface="Courier New" charset="0"/>
              </a:rPr>
            </a:b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if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(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(4, 2)) {</a:t>
            </a:r>
            <a:br>
              <a:rPr lang="en-US" sz="2400" b="1" dirty="0" smtClean="0">
                <a:solidFill>
                  <a:srgbClr val="000000"/>
                </a:solidFill>
                <a:latin typeface="Courier New" charset="0"/>
              </a:rPr>
            </a:b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		...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40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1950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017713" y="928688"/>
            <a:ext cx="162560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0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2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64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5600" dirty="0" smtClean="0"/>
              <a:t>Return values let you give back some information when a method is finished.</a:t>
            </a: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45513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23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2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74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77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33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2294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5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2297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8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2299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300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301" name="Rectangle 14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2302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0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3321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22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3323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25" name="Rectangle 14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3326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92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4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4345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6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4347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8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9" name="Rectangle 14"/>
          <p:cNvSpPr>
            <a:spLocks noChangeArrowheads="1"/>
          </p:cNvSpPr>
          <p:nvPr/>
        </p:nvSpPr>
        <p:spPr bwMode="auto">
          <a:xfrm>
            <a:off x="4370388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4350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87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68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5371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73" name="Rectangle 14"/>
          <p:cNvSpPr>
            <a:spLocks noChangeArrowheads="1"/>
          </p:cNvSpPr>
          <p:nvPr/>
        </p:nvSpPr>
        <p:spPr bwMode="auto">
          <a:xfrm>
            <a:off x="1685925" y="2484438"/>
            <a:ext cx="2497138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5374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26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6389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6391" name="Rectangle 11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22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7414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46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45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= Toasters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2928938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50888" y="3205163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195438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82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27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  private 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factorial(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     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     for (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= 1; 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&lt;= n; 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        result *= 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dirty="0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dirty="0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41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4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3566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34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4590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03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5614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09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220913" y="1816100"/>
            <a:ext cx="209073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6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5703888" y="1482725"/>
            <a:ext cx="63976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44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85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86" name="Rectangle 15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37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685925" y="2468563"/>
            <a:ext cx="251142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6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= Toasters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2928938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50888" y="3205163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  <p:pic>
        <p:nvPicPr>
          <p:cNvPr id="7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1397794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59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0725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5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1750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08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3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07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482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25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66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6869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34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7894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84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66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= Toasters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2928938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3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48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3013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3015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42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4038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45222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5906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74582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Parameters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Return</a:t>
            </a:r>
          </a:p>
          <a:p>
            <a:r>
              <a:rPr lang="en-US" altLang="x-none" sz="3600" dirty="0" smtClean="0"/>
              <a:t>Random </a:t>
            </a:r>
            <a:r>
              <a:rPr lang="en-US" altLang="x-none" sz="3600" dirty="0" smtClean="0"/>
              <a:t>Numbers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Text Processing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Characters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Strings</a:t>
            </a:r>
            <a:endParaRPr lang="en-US" altLang="x-none" sz="3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34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RandomGenerator</a:t>
            </a:r>
          </a:p>
        </p:txBody>
      </p:sp>
      <p:sp>
        <p:nvSpPr>
          <p:cNvPr id="124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>
                <a:latin typeface="Consolas" charset="0"/>
              </a:rPr>
              <a:t>import </a:t>
            </a:r>
            <a:r>
              <a:rPr lang="en-US" altLang="x-none" dirty="0" err="1">
                <a:latin typeface="Consolas" charset="0"/>
              </a:rPr>
              <a:t>acm.util</a:t>
            </a:r>
            <a:r>
              <a:rPr lang="en-US" altLang="x-none" dirty="0">
                <a:latin typeface="Consolas" charset="0"/>
              </a:rPr>
              <a:t>.*;</a:t>
            </a:r>
          </a:p>
          <a:p>
            <a:pPr lvl="1"/>
            <a:endParaRPr lang="en-US" altLang="x-none" dirty="0"/>
          </a:p>
          <a:p>
            <a:pPr lvl="1"/>
            <a:endParaRPr lang="en-US" altLang="x-none" dirty="0"/>
          </a:p>
          <a:p>
            <a:pPr lvl="1"/>
            <a:endParaRPr lang="en-US" altLang="x-none" dirty="0"/>
          </a:p>
          <a:p>
            <a:pPr lvl="1"/>
            <a:endParaRPr lang="en-US" altLang="x-none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random number from 0-9 inclusive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altLang="x-none" sz="2000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sz="2000" dirty="0" smtClean="0">
                <a:latin typeface="Consolas" charset="0"/>
              </a:rPr>
              <a:t>digit </a:t>
            </a:r>
            <a:r>
              <a:rPr lang="en-US" altLang="x-none" sz="2000" dirty="0">
                <a:latin typeface="Consolas" charset="0"/>
              </a:rPr>
              <a:t>= </a:t>
            </a:r>
            <a:r>
              <a:rPr lang="en-US" altLang="x-none" sz="2000" dirty="0" err="1">
                <a:latin typeface="Consolas" charset="0"/>
              </a:rPr>
              <a:t>RandomGenerator.getInstance</a:t>
            </a:r>
            <a:r>
              <a:rPr lang="en-US" altLang="x-none" sz="2000" dirty="0">
                <a:latin typeface="Consolas" charset="0"/>
              </a:rPr>
              <a:t>().</a:t>
            </a:r>
            <a:r>
              <a:rPr lang="en-US" altLang="x-none" sz="2000" dirty="0" err="1">
                <a:latin typeface="Consolas" charset="0"/>
              </a:rPr>
              <a:t>nextInt</a:t>
            </a:r>
            <a:r>
              <a:rPr lang="en-US" altLang="x-none" sz="2000" dirty="0">
                <a:latin typeface="Consolas" charset="0"/>
              </a:rPr>
              <a:t>(0, 9);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 smtClean="0">
                <a:latin typeface="Consolas" charset="0"/>
              </a:rPr>
              <a:t>println</a:t>
            </a:r>
            <a:r>
              <a:rPr lang="en-US" altLang="x-none" sz="2000" dirty="0" smtClean="0">
                <a:latin typeface="Consolas" charset="0"/>
              </a:rPr>
              <a:t>(digit</a:t>
            </a:r>
            <a:r>
              <a:rPr lang="en-US" altLang="x-none" sz="2000" dirty="0">
                <a:latin typeface="Consolas" charset="0"/>
              </a:rPr>
              <a:t>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altLang="x-none" sz="2000" dirty="0" smtClean="0">
                <a:solidFill>
                  <a:srgbClr val="008000"/>
                </a:solidFill>
                <a:latin typeface="Consolas" charset="0"/>
              </a:rPr>
              <a:t>prints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"hello</a:t>
            </a:r>
            <a:r>
              <a:rPr lang="en-US" altLang="x-none" sz="2000" dirty="0" smtClean="0">
                <a:solidFill>
                  <a:srgbClr val="008000"/>
                </a:solidFill>
                <a:latin typeface="Consolas" charset="0"/>
              </a:rPr>
              <a:t>!"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between 3-6 times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altLang="x-none" sz="2000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sz="2000" dirty="0">
                <a:latin typeface="Consolas" charset="0"/>
              </a:rPr>
              <a:t>times = </a:t>
            </a:r>
            <a:r>
              <a:rPr lang="en-US" altLang="x-none" sz="2000" dirty="0" err="1">
                <a:latin typeface="Consolas" charset="0"/>
              </a:rPr>
              <a:t>RandomGenerator.getInstance</a:t>
            </a:r>
            <a:r>
              <a:rPr lang="en-US" altLang="x-none" sz="2000" dirty="0">
                <a:latin typeface="Consolas" charset="0"/>
              </a:rPr>
              <a:t>().</a:t>
            </a:r>
            <a:r>
              <a:rPr lang="en-US" altLang="x-none" sz="2000" dirty="0" err="1">
                <a:latin typeface="Consolas" charset="0"/>
              </a:rPr>
              <a:t>nextInt</a:t>
            </a:r>
            <a:r>
              <a:rPr lang="en-US" altLang="x-none" sz="2000" dirty="0">
                <a:latin typeface="Consolas" charset="0"/>
              </a:rPr>
              <a:t>(3, 6);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>
                <a:solidFill>
                  <a:srgbClr val="7030A0"/>
                </a:solidFill>
                <a:latin typeface="Consolas" charset="0"/>
              </a:rPr>
              <a:t>for</a:t>
            </a:r>
            <a:r>
              <a:rPr lang="en-US" altLang="x-none" sz="2000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altLang="x-none" sz="2000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sz="2000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 = 0; </a:t>
            </a:r>
            <a:r>
              <a:rPr lang="en-US" altLang="x-none" sz="2000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 &lt; times; </a:t>
            </a:r>
            <a:r>
              <a:rPr lang="en-US" altLang="x-none" sz="2000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++)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</a:t>
            </a:r>
            <a:r>
              <a:rPr lang="en-US" altLang="x-none" sz="2000" dirty="0" err="1" smtClean="0">
                <a:latin typeface="Consolas" charset="0"/>
              </a:rPr>
              <a:t>println</a:t>
            </a:r>
            <a:r>
              <a:rPr lang="en-US" altLang="x-none" sz="2000" dirty="0" smtClean="0">
                <a:latin typeface="Consolas" charset="0"/>
              </a:rPr>
              <a:t>(</a:t>
            </a:r>
            <a:r>
              <a:rPr lang="en-US" altLang="x-none" sz="2000" dirty="0" smtClean="0">
                <a:solidFill>
                  <a:srgbClr val="0432FF"/>
                </a:solidFill>
                <a:latin typeface="Consolas" charset="0"/>
              </a:rPr>
              <a:t>"</a:t>
            </a:r>
            <a:r>
              <a:rPr lang="en-US" altLang="x-none" sz="2000" dirty="0">
                <a:solidFill>
                  <a:srgbClr val="0432FF"/>
                </a:solidFill>
                <a:latin typeface="Consolas" charset="0"/>
              </a:rPr>
              <a:t>hello!"</a:t>
            </a:r>
            <a:r>
              <a:rPr lang="en-US" altLang="x-none" sz="2000" dirty="0">
                <a:latin typeface="Consolas" charset="0"/>
              </a:rPr>
              <a:t>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}</a:t>
            </a:r>
          </a:p>
        </p:txBody>
      </p:sp>
      <p:graphicFrame>
        <p:nvGraphicFramePr>
          <p:cNvPr id="1242144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075782"/>
              </p:ext>
            </p:extLst>
          </p:nvPr>
        </p:nvGraphicFramePr>
        <p:xfrm>
          <a:off x="152400" y="1860550"/>
          <a:ext cx="8839200" cy="1341120"/>
        </p:xfrm>
        <a:graphic>
          <a:graphicData uri="http://schemas.openxmlformats.org/drawingml/2006/table">
            <a:tbl>
              <a:tblPr/>
              <a:tblGrid>
                <a:gridCol w="6172200"/>
                <a:gridCol w="2667000"/>
              </a:tblGrid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RandomGenerator.getInstance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().</a:t>
                      </a:r>
                      <a:r>
                        <a:rPr kumimoji="0" lang="en-US" altLang="x-none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nextInt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min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max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a random integer in the given range, inclusive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571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RandomGenerator</a:t>
            </a:r>
            <a:endParaRPr lang="en-US" dirty="0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57200" y="1371600"/>
            <a:ext cx="8229600" cy="42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Times New Roman" charset="0"/>
              </a:rPr>
              <a:t>The </a:t>
            </a:r>
            <a:r>
              <a:rPr kumimoji="0" lang="en-US" altLang="en-US" sz="2200" b="1" dirty="0" err="1">
                <a:latin typeface="Courier New" charset="0"/>
              </a:rPr>
              <a:t>RandomGenerator</a:t>
            </a:r>
            <a:r>
              <a:rPr kumimoji="0" lang="en-US" altLang="en-US" sz="2400" dirty="0">
                <a:latin typeface="Times New Roman" charset="0"/>
              </a:rPr>
              <a:t> class defines the following methods:  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95300" y="1930400"/>
            <a:ext cx="8153400" cy="661988"/>
            <a:chOff x="288" y="1103"/>
            <a:chExt cx="5136" cy="417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600" b="1">
                <a:latin typeface="Courier New" charset="0"/>
              </a:endParaRP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 b="1">
                  <a:latin typeface="Courier New" charset="0"/>
                </a:rPr>
                <a:t>int nextInt(int low, int high)</a:t>
              </a: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latin typeface="Times New Roman" charset="0"/>
                </a:rPr>
                <a:t>Returns a random </a:t>
              </a:r>
              <a:r>
                <a:rPr kumimoji="0" lang="en-US" altLang="en-US" sz="1600" b="1">
                  <a:latin typeface="Courier New" charset="0"/>
                </a:rPr>
                <a:t>int</a:t>
              </a:r>
              <a:r>
                <a:rPr kumimoji="0" lang="en-US" altLang="en-US" sz="1800">
                  <a:latin typeface="Times New Roman" charset="0"/>
                </a:rPr>
                <a:t> between </a:t>
              </a:r>
              <a:r>
                <a:rPr kumimoji="0" lang="en-US" altLang="en-US" sz="1600" b="1">
                  <a:latin typeface="Courier New" charset="0"/>
                </a:rPr>
                <a:t>low</a:t>
              </a:r>
              <a:r>
                <a:rPr kumimoji="0" lang="en-US" altLang="en-US" sz="1800">
                  <a:latin typeface="Times New Roman" charset="0"/>
                </a:rPr>
                <a:t> and </a:t>
              </a:r>
              <a:r>
                <a:rPr kumimoji="0" lang="en-US" altLang="en-US" sz="1600" b="1">
                  <a:latin typeface="Courier New" charset="0"/>
                </a:rPr>
                <a:t>high</a:t>
              </a:r>
              <a:r>
                <a:rPr kumimoji="0" lang="en-US" altLang="en-US" sz="1800" i="1">
                  <a:latin typeface="Times New Roman" charset="0"/>
                </a:rPr>
                <a:t>,</a:t>
              </a:r>
              <a:r>
                <a:rPr kumimoji="0" lang="en-US" altLang="en-US" sz="1800">
                  <a:latin typeface="Times New Roman" charset="0"/>
                </a:rPr>
                <a:t> inclusive.</a:t>
              </a:r>
            </a:p>
          </p:txBody>
        </p:sp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495300" y="2578100"/>
            <a:ext cx="8153400" cy="674688"/>
            <a:chOff x="288" y="1511"/>
            <a:chExt cx="5136" cy="425"/>
          </a:xfrm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600" b="1">
                <a:latin typeface="Courier New" charset="0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 b="1">
                  <a:latin typeface="Courier New" charset="0"/>
                </a:rPr>
                <a:t>int nextInt(int n)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latin typeface="Times New Roman" charset="0"/>
                </a:rPr>
                <a:t>Returns a random </a:t>
              </a:r>
              <a:r>
                <a:rPr kumimoji="0" lang="en-US" altLang="en-US" sz="1600" b="1">
                  <a:latin typeface="Courier New" charset="0"/>
                </a:rPr>
                <a:t>int</a:t>
              </a:r>
              <a:r>
                <a:rPr kumimoji="0" lang="en-US" altLang="en-US" sz="1800">
                  <a:latin typeface="Times New Roman" charset="0"/>
                </a:rPr>
                <a:t> between 0 and </a:t>
              </a:r>
              <a:r>
                <a:rPr kumimoji="0" lang="en-US" altLang="en-US" sz="1600" b="1">
                  <a:latin typeface="Courier New" charset="0"/>
                </a:rPr>
                <a:t>n</a:t>
              </a:r>
              <a:r>
                <a:rPr kumimoji="0" lang="en-US" altLang="en-US" sz="1000">
                  <a:latin typeface="Times New Roman" charset="0"/>
                </a:rPr>
                <a:t> </a:t>
              </a:r>
              <a:r>
                <a:rPr kumimoji="0" lang="en-US" altLang="en-US" sz="1800">
                  <a:latin typeface="Courier New" charset="0"/>
                </a:rPr>
                <a:t>-</a:t>
              </a:r>
              <a:r>
                <a:rPr kumimoji="0" lang="en-US" altLang="en-US" sz="1000">
                  <a:latin typeface="Times New Roman" charset="0"/>
                </a:rPr>
                <a:t> </a:t>
              </a:r>
              <a:r>
                <a:rPr kumimoji="0" lang="en-US" altLang="en-US" sz="1800">
                  <a:latin typeface="Times New Roman" charset="0"/>
                </a:rPr>
                <a:t>1. </a:t>
              </a:r>
            </a:p>
          </p:txBody>
        </p:sp>
      </p:grpSp>
      <p:grpSp>
        <p:nvGrpSpPr>
          <p:cNvPr id="12" name="Group 12"/>
          <p:cNvGrpSpPr>
            <a:grpSpLocks/>
          </p:cNvGrpSpPr>
          <p:nvPr/>
        </p:nvGrpSpPr>
        <p:grpSpPr bwMode="auto">
          <a:xfrm>
            <a:off x="495300" y="3238500"/>
            <a:ext cx="8153400" cy="674688"/>
            <a:chOff x="288" y="1927"/>
            <a:chExt cx="5136" cy="425"/>
          </a:xfrm>
        </p:grpSpPr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600" b="1">
                <a:latin typeface="Courier New" charset="0"/>
              </a:endParaRP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 b="1">
                  <a:latin typeface="Courier New" charset="0"/>
                </a:rPr>
                <a:t>double nextDouble(double low, double high)</a:t>
              </a: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latin typeface="Times New Roman" charset="0"/>
                </a:rPr>
                <a:t>Returns a random </a:t>
              </a:r>
              <a:r>
                <a:rPr kumimoji="0" lang="en-US" altLang="en-US" sz="1600" b="1">
                  <a:latin typeface="Courier New" charset="0"/>
                </a:rPr>
                <a:t>double</a:t>
              </a:r>
              <a:r>
                <a:rPr kumimoji="0" lang="en-US" altLang="en-US" sz="1800">
                  <a:latin typeface="Times New Roman" charset="0"/>
                </a:rPr>
                <a:t> </a:t>
              </a:r>
              <a:r>
                <a:rPr kumimoji="0" lang="en-US" altLang="en-US" sz="1800" i="1">
                  <a:latin typeface="Times New Roman" charset="0"/>
                </a:rPr>
                <a:t>d</a:t>
              </a:r>
              <a:r>
                <a:rPr kumimoji="0" lang="en-US" altLang="en-US" sz="1800">
                  <a:latin typeface="Times New Roman" charset="0"/>
                </a:rPr>
                <a:t> in the range </a:t>
              </a:r>
              <a:r>
                <a:rPr kumimoji="0" lang="en-US" altLang="en-US" sz="1600" b="1">
                  <a:latin typeface="Courier New" charset="0"/>
                </a:rPr>
                <a:t>low</a:t>
              </a:r>
              <a:r>
                <a:rPr kumimoji="0" lang="en-US" altLang="en-US" sz="1800">
                  <a:latin typeface="Times New Roman" charset="0"/>
                </a:rPr>
                <a:t> ≤ </a:t>
              </a:r>
              <a:r>
                <a:rPr kumimoji="0" lang="en-US" altLang="en-US" sz="1800" i="1">
                  <a:latin typeface="Times New Roman" charset="0"/>
                </a:rPr>
                <a:t>d</a:t>
              </a:r>
              <a:r>
                <a:rPr kumimoji="0" lang="en-US" altLang="en-US" sz="1800">
                  <a:latin typeface="Times New Roman" charset="0"/>
                </a:rPr>
                <a:t> &lt; </a:t>
              </a:r>
              <a:r>
                <a:rPr kumimoji="0" lang="en-US" altLang="en-US" sz="1600" b="1">
                  <a:latin typeface="Courier New" charset="0"/>
                </a:rPr>
                <a:t>high</a:t>
              </a:r>
              <a:r>
                <a:rPr kumimoji="0" lang="en-US" altLang="en-US" sz="1800">
                  <a:latin typeface="Times New Roman" charset="0"/>
                </a:rPr>
                <a:t>.</a:t>
              </a:r>
            </a:p>
          </p:txBody>
        </p:sp>
      </p:grpSp>
      <p:grpSp>
        <p:nvGrpSpPr>
          <p:cNvPr id="16" name="Group 16"/>
          <p:cNvGrpSpPr>
            <a:grpSpLocks/>
          </p:cNvGrpSpPr>
          <p:nvPr/>
        </p:nvGrpSpPr>
        <p:grpSpPr bwMode="auto">
          <a:xfrm>
            <a:off x="495300" y="3911600"/>
            <a:ext cx="8153400" cy="661988"/>
            <a:chOff x="288" y="1103"/>
            <a:chExt cx="5136" cy="417"/>
          </a:xfrm>
        </p:grpSpPr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600" b="1">
                <a:latin typeface="Courier New" charset="0"/>
              </a:endParaRP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 b="1">
                  <a:latin typeface="Courier New" charset="0"/>
                </a:rPr>
                <a:t>double nextDouble()</a:t>
              </a: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latin typeface="Times New Roman" charset="0"/>
                </a:rPr>
                <a:t>Returns a random </a:t>
              </a:r>
              <a:r>
                <a:rPr kumimoji="0" lang="en-US" altLang="en-US" sz="1600" b="1">
                  <a:latin typeface="Courier New" charset="0"/>
                </a:rPr>
                <a:t>double</a:t>
              </a:r>
              <a:r>
                <a:rPr kumimoji="0" lang="en-US" altLang="en-US" sz="1800">
                  <a:latin typeface="Times New Roman" charset="0"/>
                </a:rPr>
                <a:t> </a:t>
              </a:r>
              <a:r>
                <a:rPr kumimoji="0" lang="en-US" altLang="en-US" sz="1800" i="1">
                  <a:latin typeface="Times New Roman" charset="0"/>
                </a:rPr>
                <a:t>d</a:t>
              </a:r>
              <a:r>
                <a:rPr kumimoji="0" lang="en-US" altLang="en-US" sz="1800">
                  <a:latin typeface="Times New Roman" charset="0"/>
                </a:rPr>
                <a:t> in the range 0 ≤ </a:t>
              </a:r>
              <a:r>
                <a:rPr kumimoji="0" lang="en-US" altLang="en-US" sz="1800" i="1">
                  <a:latin typeface="Times New Roman" charset="0"/>
                </a:rPr>
                <a:t>d</a:t>
              </a:r>
              <a:r>
                <a:rPr kumimoji="0" lang="en-US" altLang="en-US" sz="1800">
                  <a:latin typeface="Times New Roman" charset="0"/>
                </a:rPr>
                <a:t> &lt; 1.</a:t>
              </a:r>
            </a:p>
          </p:txBody>
        </p:sp>
      </p:grpSp>
      <p:grpSp>
        <p:nvGrpSpPr>
          <p:cNvPr id="20" name="Group 20"/>
          <p:cNvGrpSpPr>
            <a:grpSpLocks/>
          </p:cNvGrpSpPr>
          <p:nvPr/>
        </p:nvGrpSpPr>
        <p:grpSpPr bwMode="auto">
          <a:xfrm>
            <a:off x="495300" y="4559300"/>
            <a:ext cx="8153400" cy="674688"/>
            <a:chOff x="288" y="1511"/>
            <a:chExt cx="5136" cy="425"/>
          </a:xfrm>
        </p:grpSpPr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600" b="1">
                <a:latin typeface="Courier New" charset="0"/>
              </a:endParaRPr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 b="1">
                  <a:latin typeface="Courier New" charset="0"/>
                </a:rPr>
                <a:t>boolean nextBoolean()</a:t>
              </a:r>
            </a:p>
          </p:txBody>
        </p:sp>
        <p:sp>
          <p:nvSpPr>
            <p:cNvPr id="23" name="Text Box 23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latin typeface="Times New Roman" charset="0"/>
                </a:rPr>
                <a:t>Returns a random </a:t>
              </a:r>
              <a:r>
                <a:rPr kumimoji="0" lang="en-US" altLang="en-US" sz="1600" b="1">
                  <a:latin typeface="Courier New" charset="0"/>
                </a:rPr>
                <a:t>boolean</a:t>
              </a:r>
              <a:r>
                <a:rPr kumimoji="0" lang="en-US" altLang="en-US" sz="1800">
                  <a:latin typeface="Times New Roman" charset="0"/>
                </a:rPr>
                <a:t> value, which is </a:t>
              </a:r>
              <a:r>
                <a:rPr kumimoji="0" lang="en-US" altLang="en-US" sz="1600" b="1">
                  <a:latin typeface="Courier New" charset="0"/>
                </a:rPr>
                <a:t>true</a:t>
              </a:r>
              <a:r>
                <a:rPr kumimoji="0" lang="en-US" altLang="en-US" sz="1800">
                  <a:latin typeface="Times New Roman" charset="0"/>
                </a:rPr>
                <a:t> 50 percent of the time.</a:t>
              </a:r>
            </a:p>
          </p:txBody>
        </p:sp>
      </p:grpSp>
      <p:grpSp>
        <p:nvGrpSpPr>
          <p:cNvPr id="24" name="Group 24"/>
          <p:cNvGrpSpPr>
            <a:grpSpLocks/>
          </p:cNvGrpSpPr>
          <p:nvPr/>
        </p:nvGrpSpPr>
        <p:grpSpPr bwMode="auto">
          <a:xfrm>
            <a:off x="495300" y="5219700"/>
            <a:ext cx="8153400" cy="674688"/>
            <a:chOff x="288" y="1927"/>
            <a:chExt cx="5136" cy="425"/>
          </a:xfrm>
        </p:grpSpPr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600" b="1">
                <a:latin typeface="Courier New" charset="0"/>
              </a:endParaRPr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 b="1">
                  <a:latin typeface="Courier New" charset="0"/>
                </a:rPr>
                <a:t>boolean nextBoolean(double p)</a:t>
              </a:r>
            </a:p>
          </p:txBody>
        </p:sp>
        <p:sp>
          <p:nvSpPr>
            <p:cNvPr id="27" name="Text Box 27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latin typeface="Times New Roman" charset="0"/>
                </a:rPr>
                <a:t>Returns a random </a:t>
              </a:r>
              <a:r>
                <a:rPr kumimoji="0" lang="en-US" altLang="en-US" sz="1600" b="1">
                  <a:latin typeface="Courier New" charset="0"/>
                </a:rPr>
                <a:t>boolean</a:t>
              </a:r>
              <a:r>
                <a:rPr kumimoji="0" lang="en-US" altLang="en-US" sz="1800">
                  <a:latin typeface="Times New Roman" charset="0"/>
                </a:rPr>
                <a:t>, which is </a:t>
              </a:r>
              <a:r>
                <a:rPr kumimoji="0" lang="en-US" altLang="en-US" sz="1600" b="1">
                  <a:latin typeface="Courier New" charset="0"/>
                </a:rPr>
                <a:t>true</a:t>
              </a:r>
              <a:r>
                <a:rPr kumimoji="0" lang="en-US" altLang="en-US" sz="1800">
                  <a:latin typeface="Times New Roman" charset="0"/>
                </a:rPr>
                <a:t> with probability </a:t>
              </a:r>
              <a:r>
                <a:rPr kumimoji="0" lang="en-US" altLang="en-US" sz="1600" b="1">
                  <a:latin typeface="Courier New" charset="0"/>
                </a:rPr>
                <a:t>p</a:t>
              </a:r>
              <a:r>
                <a:rPr kumimoji="0" lang="en-US" altLang="en-US" sz="1800">
                  <a:latin typeface="Times New Roman" charset="0"/>
                </a:rPr>
                <a:t>, where 0 ≤ </a:t>
              </a:r>
              <a:r>
                <a:rPr kumimoji="0" lang="en-US" altLang="en-US" sz="1600" b="1">
                  <a:latin typeface="Courier New" charset="0"/>
                </a:rPr>
                <a:t>p</a:t>
              </a:r>
              <a:r>
                <a:rPr kumimoji="0" lang="en-US" altLang="en-US" sz="1800">
                  <a:latin typeface="Times New Roman" charset="0"/>
                </a:rPr>
                <a:t> ≤ 1.</a:t>
              </a:r>
            </a:p>
          </p:txBody>
        </p:sp>
      </p:grpSp>
      <p:grpSp>
        <p:nvGrpSpPr>
          <p:cNvPr id="28" name="Group 28"/>
          <p:cNvGrpSpPr>
            <a:grpSpLocks/>
          </p:cNvGrpSpPr>
          <p:nvPr/>
        </p:nvGrpSpPr>
        <p:grpSpPr bwMode="auto">
          <a:xfrm>
            <a:off x="495300" y="5878513"/>
            <a:ext cx="8153400" cy="674687"/>
            <a:chOff x="288" y="1927"/>
            <a:chExt cx="5136" cy="425"/>
          </a:xfrm>
        </p:grpSpPr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600" b="1">
                <a:latin typeface="Courier New" charset="0"/>
              </a:endParaRPr>
            </a:p>
          </p:txBody>
        </p:sp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 b="1">
                  <a:latin typeface="Courier New" charset="0"/>
                </a:rPr>
                <a:t>Color nextColor()</a:t>
              </a: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latin typeface="Times New Roman" charset="0"/>
                </a:rPr>
                <a:t>Returns a random color.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40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Extra: Dice </a:t>
            </a:r>
            <a:r>
              <a:rPr lang="en-US" altLang="x-none" dirty="0"/>
              <a:t>exercise</a:t>
            </a:r>
          </a:p>
        </p:txBody>
      </p:sp>
      <p:sp>
        <p:nvSpPr>
          <p:cNvPr id="125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Write a console program </a:t>
            </a:r>
            <a:r>
              <a:rPr lang="en-US" altLang="x-none" b="1">
                <a:latin typeface="Consolas" charset="0"/>
              </a:rPr>
              <a:t>RollTwoDice</a:t>
            </a:r>
            <a:r>
              <a:rPr lang="en-US" altLang="x-none"/>
              <a:t> that repeatedly rolls two 6-sided dice until they arrive at a given desired sum.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Desired sum? </a:t>
            </a:r>
            <a:r>
              <a:rPr lang="en-US" altLang="x-none" sz="2000" b="1">
                <a:solidFill>
                  <a:schemeClr val="accent2"/>
                </a:solidFill>
                <a:latin typeface="Consolas" charset="0"/>
              </a:rPr>
              <a:t>9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3 and 4 = 7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2 and 1 = 3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5 and 5 = 10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6 and 2 = 8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6 and 5 = 11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4 and 5 = 9</a:t>
            </a:r>
          </a:p>
        </p:txBody>
      </p:sp>
      <p:pic>
        <p:nvPicPr>
          <p:cNvPr id="1251334" name="Picture 6" descr="codestepbystep-logo-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9525"/>
            <a:ext cx="533400" cy="53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1335" name="Text Box 7"/>
          <p:cNvSpPr txBox="1">
            <a:spLocks noChangeArrowheads="1"/>
          </p:cNvSpPr>
          <p:nvPr/>
        </p:nvSpPr>
        <p:spPr bwMode="auto">
          <a:xfrm>
            <a:off x="7467600" y="533400"/>
            <a:ext cx="17002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200">
                <a:solidFill>
                  <a:schemeClr val="bg1"/>
                </a:solidFill>
                <a:latin typeface="Calibri" charset="0"/>
              </a:rPr>
              <a:t>RollTwoDice</a:t>
            </a:r>
          </a:p>
        </p:txBody>
      </p:sp>
    </p:spTree>
    <p:extLst>
      <p:ext uri="{BB962C8B-B14F-4D97-AF65-F5344CB8AC3E}">
        <p14:creationId xmlns:p14="http://schemas.microsoft.com/office/powerpoint/2010/main" val="76970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12123</TotalTime>
  <Words>4986</Words>
  <Application>Microsoft Macintosh PowerPoint</Application>
  <PresentationFormat>On-screen Show (4:3)</PresentationFormat>
  <Paragraphs>1483</Paragraphs>
  <Slides>126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9" baseType="lpstr">
      <vt:lpstr>Chalkboard</vt:lpstr>
      <vt:lpstr>Courier</vt:lpstr>
      <vt:lpstr>Mangal</vt:lpstr>
      <vt:lpstr>ＭＳ Ｐゴシック</vt:lpstr>
      <vt:lpstr>Andale Mono</vt:lpstr>
      <vt:lpstr>Arial</vt:lpstr>
      <vt:lpstr>Calibri</vt:lpstr>
      <vt:lpstr>Consolas</vt:lpstr>
      <vt:lpstr>Courier New</vt:lpstr>
      <vt:lpstr>Tahoma</vt:lpstr>
      <vt:lpstr>Times New Roman</vt:lpstr>
      <vt:lpstr>Verdana</vt:lpstr>
      <vt:lpstr>Default Design</vt:lpstr>
      <vt:lpstr>CS 106A, Lecture 8 Characters and Strings</vt:lpstr>
      <vt:lpstr>Learning Goals</vt:lpstr>
      <vt:lpstr>Plan For Today</vt:lpstr>
      <vt:lpstr>Plan For Today</vt:lpstr>
      <vt:lpstr>Parameters</vt:lpstr>
      <vt:lpstr>Return</vt:lpstr>
      <vt:lpstr>Methods = Toasters</vt:lpstr>
      <vt:lpstr>Methods = Toasters</vt:lpstr>
      <vt:lpstr>Methods = Toasters</vt:lpstr>
      <vt:lpstr>Methods = Toasters</vt:lpstr>
      <vt:lpstr>Methods = Toasters</vt:lpstr>
      <vt:lpstr>Example: readInt</vt:lpstr>
      <vt:lpstr>Example: readInt</vt:lpstr>
      <vt:lpstr>Example: readInt</vt:lpstr>
      <vt:lpstr>Example: readInt</vt:lpstr>
      <vt:lpstr>Example: readInt</vt:lpstr>
      <vt:lpstr>Plan For Today</vt:lpstr>
      <vt:lpstr>Parameters Example: drawBox</vt:lpstr>
      <vt:lpstr>Parameters Example: drawBox</vt:lpstr>
      <vt:lpstr>Parameters Example: drawBox</vt:lpstr>
      <vt:lpstr>drawBox</vt:lpstr>
      <vt:lpstr>drawBox</vt:lpstr>
      <vt:lpstr>drawBox</vt:lpstr>
      <vt:lpstr>drawBox</vt:lpstr>
      <vt:lpstr>drawBox</vt:lpstr>
      <vt:lpstr>drawBox</vt:lpstr>
      <vt:lpstr>drawBox</vt:lpstr>
      <vt:lpstr>drawBox</vt:lpstr>
      <vt:lpstr>drawBox</vt:lpstr>
      <vt:lpstr>Parameter Names</vt:lpstr>
      <vt:lpstr>Parameter Names</vt:lpstr>
      <vt:lpstr>Parameter Names</vt:lpstr>
      <vt:lpstr>Plan For Today</vt:lpstr>
      <vt:lpstr>Return Example: metersToCm</vt:lpstr>
      <vt:lpstr>Return Example: metersToCm</vt:lpstr>
      <vt:lpstr>Return Example: metersToCm</vt:lpstr>
      <vt:lpstr>Return Example: metersToCm</vt:lpstr>
      <vt:lpstr>Return Example: metersToCm</vt:lpstr>
      <vt:lpstr>Return Example: metersToCm</vt:lpstr>
      <vt:lpstr>Return Example: metersToCm</vt:lpstr>
      <vt:lpstr>Return Example: metersToCm</vt:lpstr>
      <vt:lpstr>Return Example: metersToCm</vt:lpstr>
      <vt:lpstr>Return Values and Expressions</vt:lpstr>
      <vt:lpstr>Return Values and Expressions</vt:lpstr>
      <vt:lpstr>Buggy Example!</vt:lpstr>
      <vt:lpstr>Buggy Example!</vt:lpstr>
      <vt:lpstr>Return Stops Method Execution</vt:lpstr>
      <vt:lpstr>Returning Booleans</vt:lpstr>
      <vt:lpstr>Returning Booleans</vt:lpstr>
      <vt:lpstr>Returning Booleans</vt:lpstr>
      <vt:lpstr>Returning Booleans</vt:lpstr>
      <vt:lpstr>Returning Booleans</vt:lpstr>
      <vt:lpstr>Returning Booleans</vt:lpstr>
      <vt:lpstr>Returning Booleans</vt:lpstr>
      <vt:lpstr>Returning Booleans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 For Today</vt:lpstr>
      <vt:lpstr>RandomGenerator</vt:lpstr>
      <vt:lpstr>RandomGenerator</vt:lpstr>
      <vt:lpstr>Extra: Dice exercise</vt:lpstr>
      <vt:lpstr>Plan For Today</vt:lpstr>
      <vt:lpstr>Text Processing</vt:lpstr>
      <vt:lpstr>Plan For Today</vt:lpstr>
      <vt:lpstr>Char</vt:lpstr>
      <vt:lpstr>Char</vt:lpstr>
      <vt:lpstr>Char Math!</vt:lpstr>
      <vt:lpstr>Char Math!</vt:lpstr>
      <vt:lpstr>Char Math!</vt:lpstr>
      <vt:lpstr>Side Note: Type-casting</vt:lpstr>
      <vt:lpstr>Character Methods</vt:lpstr>
      <vt:lpstr>Character Methods</vt:lpstr>
      <vt:lpstr>Character Methods</vt:lpstr>
      <vt:lpstr>Plan For Today</vt:lpstr>
      <vt:lpstr>Strings</vt:lpstr>
      <vt:lpstr>Creating Strings</vt:lpstr>
      <vt:lpstr>Common String Operations</vt:lpstr>
      <vt:lpstr>Substrings</vt:lpstr>
      <vt:lpstr>Substrings</vt:lpstr>
      <vt:lpstr>Substrings</vt:lpstr>
      <vt:lpstr>String Methods</vt:lpstr>
      <vt:lpstr>Strings are Immutable</vt:lpstr>
      <vt:lpstr>Strings are Immutable</vt:lpstr>
      <vt:lpstr>Comparing Strings</vt:lpstr>
      <vt:lpstr>Comparing Strings</vt:lpstr>
      <vt:lpstr>Looping Over Strings</vt:lpstr>
      <vt:lpstr>Looping Over Strings</vt:lpstr>
      <vt:lpstr>Recap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1484</cp:revision>
  <cp:lastPrinted>2017-07-05T09:51:30Z</cp:lastPrinted>
  <dcterms:created xsi:type="dcterms:W3CDTF">2008-06-28T20:57:21Z</dcterms:created>
  <dcterms:modified xsi:type="dcterms:W3CDTF">2017-07-10T09:42:08Z</dcterms:modified>
</cp:coreProperties>
</file>